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75" y="3314954"/>
            <a:ext cx="6425723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951" y="5988304"/>
            <a:ext cx="5291772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983" y="2459482"/>
            <a:ext cx="3288458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232" y="2459482"/>
            <a:ext cx="3288458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83" y="427735"/>
            <a:ext cx="6803707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83" y="2459482"/>
            <a:ext cx="680370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289" y="9944862"/>
            <a:ext cx="24190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983" y="9944862"/>
            <a:ext cx="173872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2966" y="9944862"/>
            <a:ext cx="173872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8850" y="499867"/>
            <a:ext cx="5053330" cy="1080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84300">
              <a:lnSpc>
                <a:spcPct val="100000"/>
              </a:lnSpc>
            </a:pPr>
            <a:r>
              <a:rPr dirty="0" sz="1350" spc="-10" b="1">
                <a:latin typeface="Times New Roman"/>
                <a:cs typeface="Times New Roman"/>
              </a:rPr>
              <a:t>Контрольная</a:t>
            </a:r>
            <a:r>
              <a:rPr dirty="0" sz="1350" spc="-10" b="1">
                <a:latin typeface="Times New Roman"/>
                <a:cs typeface="Times New Roman"/>
              </a:rPr>
              <a:t> работа </a:t>
            </a:r>
            <a:r>
              <a:rPr dirty="0" sz="1350" spc="-15" b="1">
                <a:latin typeface="Times New Roman"/>
                <a:cs typeface="Times New Roman"/>
              </a:rPr>
              <a:t>№</a:t>
            </a:r>
            <a:r>
              <a:rPr dirty="0" sz="1350" spc="-15" b="1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70"/>
              </a:spcBef>
            </a:pPr>
            <a:endParaRPr sz="1400"/>
          </a:p>
          <a:p>
            <a:pPr algn="ctr" marR="929005">
              <a:lnSpc>
                <a:spcPct val="100000"/>
              </a:lnSpc>
            </a:pPr>
            <a:r>
              <a:rPr dirty="0" sz="1200" spc="-10" b="1">
                <a:latin typeface="Times New Roman"/>
                <a:cs typeface="Times New Roman"/>
              </a:rPr>
              <a:t>Задача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69"/>
              </a:spcBef>
            </a:pPr>
            <a:endParaRPr sz="1000"/>
          </a:p>
          <a:p>
            <a:pPr marL="12700" marR="6350" indent="457200">
              <a:lnSpc>
                <a:spcPts val="1430"/>
              </a:lnSpc>
            </a:pPr>
            <a:r>
              <a:rPr dirty="0" sz="1200" spc="-10">
                <a:latin typeface="Times New Roman"/>
                <a:cs typeface="Times New Roman"/>
              </a:rPr>
              <a:t>Определить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коэффициенты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0" i="1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0" i="1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10" i="1">
                <a:latin typeface="Times New Roman"/>
                <a:cs typeface="Times New Roman"/>
              </a:rPr>
              <a:t>С</a:t>
            </a:r>
            <a:r>
              <a:rPr dirty="0" sz="1200" spc="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D</a:t>
            </a:r>
            <a:r>
              <a:rPr dirty="0" sz="1200" spc="30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уравнений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передач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сложного</a:t>
            </a:r>
            <a:r>
              <a:rPr dirty="0" sz="1200" spc="-10">
                <a:latin typeface="Times New Roman"/>
                <a:cs typeface="Times New Roman"/>
              </a:rPr>
              <a:t> четырехполюс</a:t>
            </a:r>
            <a:r>
              <a:rPr dirty="0" sz="1200" spc="-25">
                <a:latin typeface="Times New Roman"/>
                <a:cs typeface="Times New Roman"/>
              </a:rPr>
              <a:t>н</a:t>
            </a:r>
            <a:r>
              <a:rPr dirty="0" sz="1200" spc="-10">
                <a:latin typeface="Times New Roman"/>
                <a:cs typeface="Times New Roman"/>
              </a:rPr>
              <a:t>ик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10">
                <a:latin typeface="Times New Roman"/>
                <a:cs typeface="Times New Roman"/>
              </a:rPr>
              <a:t>составленного</a:t>
            </a:r>
            <a:r>
              <a:rPr dirty="0" sz="1200">
                <a:latin typeface="Times New Roman"/>
                <a:cs typeface="Times New Roman"/>
              </a:rPr>
              <a:t> из </a:t>
            </a:r>
            <a:r>
              <a:rPr dirty="0" sz="1200" spc="-10">
                <a:latin typeface="Times New Roman"/>
                <a:cs typeface="Times New Roman"/>
              </a:rPr>
              <a:t>двух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про</a:t>
            </a:r>
            <a:r>
              <a:rPr dirty="0" sz="1200" spc="-35">
                <a:latin typeface="Times New Roman"/>
                <a:cs typeface="Times New Roman"/>
              </a:rPr>
              <a:t>с</a:t>
            </a:r>
            <a:r>
              <a:rPr dirty="0" sz="1200" spc="-10">
                <a:latin typeface="Times New Roman"/>
                <a:cs typeface="Times New Roman"/>
              </a:rPr>
              <a:t>тых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8850" y="2111498"/>
            <a:ext cx="3529965" cy="563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Times New Roman"/>
                <a:cs typeface="Times New Roman"/>
              </a:rPr>
              <a:t>Исходные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данные</a:t>
            </a:r>
            <a:r>
              <a:rPr dirty="0" sz="1200" spc="-1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/>
          </a:p>
          <a:p>
            <a:pPr marL="4699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Даны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два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про</a:t>
            </a:r>
            <a:r>
              <a:rPr dirty="0" sz="1200" spc="15">
                <a:latin typeface="Times New Roman"/>
                <a:cs typeface="Times New Roman"/>
              </a:rPr>
              <a:t>с</a:t>
            </a:r>
            <a:r>
              <a:rPr dirty="0" sz="1200" spc="-10">
                <a:latin typeface="Times New Roman"/>
                <a:cs typeface="Times New Roman"/>
              </a:rPr>
              <a:t>тых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>
                <a:latin typeface="Times New Roman"/>
                <a:cs typeface="Times New Roman"/>
              </a:rPr>
              <a:t>. 1).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2853" y="3488432"/>
            <a:ext cx="16764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10" i="1">
                <a:latin typeface="Times New Roman"/>
                <a:cs typeface="Times New Roman"/>
              </a:rPr>
              <a:t>C</a:t>
            </a:r>
            <a:r>
              <a:rPr dirty="0" sz="1050" spc="-170" i="1">
                <a:latin typeface="Times New Roman"/>
                <a:cs typeface="Times New Roman"/>
              </a:rPr>
              <a:t> </a:t>
            </a:r>
            <a:r>
              <a:rPr dirty="0" baseline="-13888" sz="900">
                <a:latin typeface="Times New Roman"/>
                <a:cs typeface="Times New Roman"/>
              </a:rPr>
              <a:t>2</a:t>
            </a:r>
            <a:endParaRPr baseline="-13888"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1545" y="3108453"/>
            <a:ext cx="58642" cy="56839"/>
          </a:xfrm>
          <a:custGeom>
            <a:avLst/>
            <a:gdLst/>
            <a:ahLst/>
            <a:cxnLst/>
            <a:rect l="l" t="t" r="r" b="b"/>
            <a:pathLst>
              <a:path w="58642" h="56839">
                <a:moveTo>
                  <a:pt x="58642" y="28699"/>
                </a:moveTo>
                <a:lnTo>
                  <a:pt x="55114" y="15146"/>
                </a:lnTo>
                <a:lnTo>
                  <a:pt x="45842" y="5012"/>
                </a:lnTo>
                <a:lnTo>
                  <a:pt x="32794" y="0"/>
                </a:lnTo>
                <a:lnTo>
                  <a:pt x="17133" y="2771"/>
                </a:lnTo>
                <a:lnTo>
                  <a:pt x="5956" y="10579"/>
                </a:lnTo>
                <a:lnTo>
                  <a:pt x="0" y="22006"/>
                </a:lnTo>
                <a:lnTo>
                  <a:pt x="2124" y="38195"/>
                </a:lnTo>
                <a:lnTo>
                  <a:pt x="9006" y="49987"/>
                </a:lnTo>
                <a:lnTo>
                  <a:pt x="19502" y="56839"/>
                </a:lnTo>
                <a:lnTo>
                  <a:pt x="36542" y="55301"/>
                </a:lnTo>
                <a:lnTo>
                  <a:pt x="48876" y="49141"/>
                </a:lnTo>
                <a:lnTo>
                  <a:pt x="56306" y="39629"/>
                </a:lnTo>
                <a:lnTo>
                  <a:pt x="58642" y="28699"/>
                </a:lnTo>
                <a:close/>
              </a:path>
            </a:pathLst>
          </a:custGeom>
          <a:ln w="85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135940" y="3999934"/>
            <a:ext cx="68520" cy="57152"/>
          </a:xfrm>
          <a:custGeom>
            <a:avLst/>
            <a:gdLst/>
            <a:ahLst/>
            <a:cxnLst/>
            <a:rect l="l" t="t" r="r" b="b"/>
            <a:pathLst>
              <a:path w="68520" h="57152">
                <a:moveTo>
                  <a:pt x="68520" y="28753"/>
                </a:moveTo>
                <a:lnTo>
                  <a:pt x="65059" y="15773"/>
                </a:lnTo>
                <a:lnTo>
                  <a:pt x="55881" y="5787"/>
                </a:lnTo>
                <a:lnTo>
                  <a:pt x="42791" y="0"/>
                </a:lnTo>
                <a:lnTo>
                  <a:pt x="25028" y="1588"/>
                </a:lnTo>
                <a:lnTo>
                  <a:pt x="11813" y="7177"/>
                </a:lnTo>
                <a:lnTo>
                  <a:pt x="3389" y="15916"/>
                </a:lnTo>
                <a:lnTo>
                  <a:pt x="0" y="26958"/>
                </a:lnTo>
                <a:lnTo>
                  <a:pt x="3127" y="40400"/>
                </a:lnTo>
                <a:lnTo>
                  <a:pt x="11676" y="50854"/>
                </a:lnTo>
                <a:lnTo>
                  <a:pt x="24248" y="57152"/>
                </a:lnTo>
                <a:lnTo>
                  <a:pt x="42092" y="55756"/>
                </a:lnTo>
                <a:lnTo>
                  <a:pt x="55583" y="50375"/>
                </a:lnTo>
                <a:lnTo>
                  <a:pt x="64431" y="42000"/>
                </a:lnTo>
                <a:lnTo>
                  <a:pt x="68346" y="31622"/>
                </a:lnTo>
                <a:lnTo>
                  <a:pt x="68520" y="28753"/>
                </a:lnTo>
                <a:close/>
              </a:path>
            </a:pathLst>
          </a:custGeom>
          <a:ln w="85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135898" y="3109050"/>
            <a:ext cx="68562" cy="56654"/>
          </a:xfrm>
          <a:custGeom>
            <a:avLst/>
            <a:gdLst/>
            <a:ahLst/>
            <a:cxnLst/>
            <a:rect l="l" t="t" r="r" b="b"/>
            <a:pathLst>
              <a:path w="68562" h="56654">
                <a:moveTo>
                  <a:pt x="68562" y="28102"/>
                </a:moveTo>
                <a:lnTo>
                  <a:pt x="65028" y="15473"/>
                </a:lnTo>
                <a:lnTo>
                  <a:pt x="55670" y="5656"/>
                </a:lnTo>
                <a:lnTo>
                  <a:pt x="42355" y="0"/>
                </a:lnTo>
                <a:lnTo>
                  <a:pt x="24598" y="1704"/>
                </a:lnTo>
                <a:lnTo>
                  <a:pt x="11421" y="7434"/>
                </a:lnTo>
                <a:lnTo>
                  <a:pt x="3122" y="16241"/>
                </a:lnTo>
                <a:lnTo>
                  <a:pt x="0" y="27174"/>
                </a:lnTo>
                <a:lnTo>
                  <a:pt x="3235" y="40239"/>
                </a:lnTo>
                <a:lnTo>
                  <a:pt x="12003" y="50507"/>
                </a:lnTo>
                <a:lnTo>
                  <a:pt x="24857" y="56654"/>
                </a:lnTo>
                <a:lnTo>
                  <a:pt x="42547" y="55136"/>
                </a:lnTo>
                <a:lnTo>
                  <a:pt x="55938" y="49600"/>
                </a:lnTo>
                <a:lnTo>
                  <a:pt x="64683" y="41057"/>
                </a:lnTo>
                <a:lnTo>
                  <a:pt x="68439" y="30514"/>
                </a:lnTo>
                <a:lnTo>
                  <a:pt x="68562" y="28102"/>
                </a:lnTo>
                <a:close/>
              </a:path>
            </a:pathLst>
          </a:custGeom>
          <a:ln w="85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731756" y="3999307"/>
            <a:ext cx="58431" cy="57242"/>
          </a:xfrm>
          <a:custGeom>
            <a:avLst/>
            <a:gdLst/>
            <a:ahLst/>
            <a:cxnLst/>
            <a:rect l="l" t="t" r="r" b="b"/>
            <a:pathLst>
              <a:path w="58431" h="57242">
                <a:moveTo>
                  <a:pt x="58431" y="29381"/>
                </a:moveTo>
                <a:lnTo>
                  <a:pt x="54988" y="15481"/>
                </a:lnTo>
                <a:lnTo>
                  <a:pt x="45922" y="5183"/>
                </a:lnTo>
                <a:lnTo>
                  <a:pt x="33126" y="0"/>
                </a:lnTo>
                <a:lnTo>
                  <a:pt x="17412" y="2624"/>
                </a:lnTo>
                <a:lnTo>
                  <a:pt x="6163" y="10228"/>
                </a:lnTo>
                <a:lnTo>
                  <a:pt x="0" y="21573"/>
                </a:lnTo>
                <a:lnTo>
                  <a:pt x="1903" y="38139"/>
                </a:lnTo>
                <a:lnTo>
                  <a:pt x="8457" y="50159"/>
                </a:lnTo>
                <a:lnTo>
                  <a:pt x="18565" y="57242"/>
                </a:lnTo>
                <a:lnTo>
                  <a:pt x="35809" y="55924"/>
                </a:lnTo>
                <a:lnTo>
                  <a:pt x="48283" y="50022"/>
                </a:lnTo>
                <a:lnTo>
                  <a:pt x="55864" y="40777"/>
                </a:lnTo>
                <a:lnTo>
                  <a:pt x="58431" y="29428"/>
                </a:lnTo>
                <a:close/>
              </a:path>
            </a:pathLst>
          </a:custGeom>
          <a:ln w="85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05660" y="3797084"/>
            <a:ext cx="9398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1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62322" y="3108453"/>
            <a:ext cx="58652" cy="56835"/>
          </a:xfrm>
          <a:custGeom>
            <a:avLst/>
            <a:gdLst/>
            <a:ahLst/>
            <a:cxnLst/>
            <a:rect l="l" t="t" r="r" b="b"/>
            <a:pathLst>
              <a:path w="58652" h="56835">
                <a:moveTo>
                  <a:pt x="58652" y="28699"/>
                </a:moveTo>
                <a:lnTo>
                  <a:pt x="55124" y="15146"/>
                </a:lnTo>
                <a:lnTo>
                  <a:pt x="45852" y="5012"/>
                </a:lnTo>
                <a:lnTo>
                  <a:pt x="32804" y="0"/>
                </a:lnTo>
                <a:lnTo>
                  <a:pt x="17138" y="2770"/>
                </a:lnTo>
                <a:lnTo>
                  <a:pt x="5958" y="10575"/>
                </a:lnTo>
                <a:lnTo>
                  <a:pt x="0" y="21998"/>
                </a:lnTo>
                <a:lnTo>
                  <a:pt x="2122" y="38187"/>
                </a:lnTo>
                <a:lnTo>
                  <a:pt x="9000" y="49980"/>
                </a:lnTo>
                <a:lnTo>
                  <a:pt x="19494" y="56835"/>
                </a:lnTo>
                <a:lnTo>
                  <a:pt x="36540" y="55301"/>
                </a:lnTo>
                <a:lnTo>
                  <a:pt x="48878" y="49146"/>
                </a:lnTo>
                <a:lnTo>
                  <a:pt x="56311" y="39640"/>
                </a:lnTo>
                <a:lnTo>
                  <a:pt x="58652" y="28699"/>
                </a:lnTo>
                <a:close/>
              </a:path>
            </a:pathLst>
          </a:custGeom>
          <a:ln w="85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566727" y="3999937"/>
            <a:ext cx="68520" cy="57152"/>
          </a:xfrm>
          <a:custGeom>
            <a:avLst/>
            <a:gdLst/>
            <a:ahLst/>
            <a:cxnLst/>
            <a:rect l="l" t="t" r="r" b="b"/>
            <a:pathLst>
              <a:path w="68520" h="57152">
                <a:moveTo>
                  <a:pt x="68520" y="28751"/>
                </a:moveTo>
                <a:lnTo>
                  <a:pt x="65060" y="15773"/>
                </a:lnTo>
                <a:lnTo>
                  <a:pt x="55883" y="5789"/>
                </a:lnTo>
                <a:lnTo>
                  <a:pt x="42792" y="0"/>
                </a:lnTo>
                <a:lnTo>
                  <a:pt x="25024" y="1587"/>
                </a:lnTo>
                <a:lnTo>
                  <a:pt x="11809" y="7174"/>
                </a:lnTo>
                <a:lnTo>
                  <a:pt x="3388" y="15912"/>
                </a:lnTo>
                <a:lnTo>
                  <a:pt x="0" y="26954"/>
                </a:lnTo>
                <a:lnTo>
                  <a:pt x="3126" y="40399"/>
                </a:lnTo>
                <a:lnTo>
                  <a:pt x="11672" y="50854"/>
                </a:lnTo>
                <a:lnTo>
                  <a:pt x="24244" y="57152"/>
                </a:lnTo>
                <a:lnTo>
                  <a:pt x="42089" y="55755"/>
                </a:lnTo>
                <a:lnTo>
                  <a:pt x="55581" y="50374"/>
                </a:lnTo>
                <a:lnTo>
                  <a:pt x="64430" y="42000"/>
                </a:lnTo>
                <a:lnTo>
                  <a:pt x="68346" y="31622"/>
                </a:lnTo>
                <a:lnTo>
                  <a:pt x="68520" y="28751"/>
                </a:lnTo>
                <a:close/>
              </a:path>
            </a:pathLst>
          </a:custGeom>
          <a:ln w="85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566685" y="3109052"/>
            <a:ext cx="68562" cy="56654"/>
          </a:xfrm>
          <a:custGeom>
            <a:avLst/>
            <a:gdLst/>
            <a:ahLst/>
            <a:cxnLst/>
            <a:rect l="l" t="t" r="r" b="b"/>
            <a:pathLst>
              <a:path w="68562" h="56654">
                <a:moveTo>
                  <a:pt x="68562" y="28100"/>
                </a:moveTo>
                <a:lnTo>
                  <a:pt x="65029" y="15473"/>
                </a:lnTo>
                <a:lnTo>
                  <a:pt x="55673" y="5658"/>
                </a:lnTo>
                <a:lnTo>
                  <a:pt x="42356" y="0"/>
                </a:lnTo>
                <a:lnTo>
                  <a:pt x="24594" y="1702"/>
                </a:lnTo>
                <a:lnTo>
                  <a:pt x="11417" y="7432"/>
                </a:lnTo>
                <a:lnTo>
                  <a:pt x="3120" y="16238"/>
                </a:lnTo>
                <a:lnTo>
                  <a:pt x="0" y="27170"/>
                </a:lnTo>
                <a:lnTo>
                  <a:pt x="3233" y="40238"/>
                </a:lnTo>
                <a:lnTo>
                  <a:pt x="11999" y="50508"/>
                </a:lnTo>
                <a:lnTo>
                  <a:pt x="24852" y="56654"/>
                </a:lnTo>
                <a:lnTo>
                  <a:pt x="42544" y="55135"/>
                </a:lnTo>
                <a:lnTo>
                  <a:pt x="55936" y="49599"/>
                </a:lnTo>
                <a:lnTo>
                  <a:pt x="64682" y="41056"/>
                </a:lnTo>
                <a:lnTo>
                  <a:pt x="68439" y="30514"/>
                </a:lnTo>
                <a:lnTo>
                  <a:pt x="68562" y="28100"/>
                </a:lnTo>
                <a:close/>
              </a:path>
            </a:pathLst>
          </a:custGeom>
          <a:ln w="85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162533" y="3999307"/>
            <a:ext cx="58442" cy="57238"/>
          </a:xfrm>
          <a:custGeom>
            <a:avLst/>
            <a:gdLst/>
            <a:ahLst/>
            <a:cxnLst/>
            <a:rect l="l" t="t" r="r" b="b"/>
            <a:pathLst>
              <a:path w="58442" h="57238">
                <a:moveTo>
                  <a:pt x="58442" y="29381"/>
                </a:moveTo>
                <a:lnTo>
                  <a:pt x="54999" y="15481"/>
                </a:lnTo>
                <a:lnTo>
                  <a:pt x="45932" y="5183"/>
                </a:lnTo>
                <a:lnTo>
                  <a:pt x="33136" y="0"/>
                </a:lnTo>
                <a:lnTo>
                  <a:pt x="17417" y="2623"/>
                </a:lnTo>
                <a:lnTo>
                  <a:pt x="6166" y="10224"/>
                </a:lnTo>
                <a:lnTo>
                  <a:pt x="0" y="21565"/>
                </a:lnTo>
                <a:lnTo>
                  <a:pt x="1901" y="38131"/>
                </a:lnTo>
                <a:lnTo>
                  <a:pt x="8451" y="50151"/>
                </a:lnTo>
                <a:lnTo>
                  <a:pt x="18558" y="57238"/>
                </a:lnTo>
                <a:lnTo>
                  <a:pt x="35808" y="55924"/>
                </a:lnTo>
                <a:lnTo>
                  <a:pt x="48285" y="50027"/>
                </a:lnTo>
                <a:lnTo>
                  <a:pt x="55869" y="40787"/>
                </a:lnTo>
                <a:lnTo>
                  <a:pt x="58442" y="29444"/>
                </a:lnTo>
                <a:close/>
              </a:path>
            </a:pathLst>
          </a:custGeom>
          <a:ln w="85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537202" y="2906264"/>
            <a:ext cx="9398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1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7202" y="3797084"/>
            <a:ext cx="9398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1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2123" y="2906264"/>
            <a:ext cx="9398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1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32123" y="3797084"/>
            <a:ext cx="9398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1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94153" y="3998232"/>
            <a:ext cx="50976" cy="59185"/>
          </a:xfrm>
          <a:custGeom>
            <a:avLst/>
            <a:gdLst/>
            <a:ahLst/>
            <a:cxnLst/>
            <a:rect l="l" t="t" r="r" b="b"/>
            <a:pathLst>
              <a:path w="50976" h="59185">
                <a:moveTo>
                  <a:pt x="26703" y="0"/>
                </a:moveTo>
                <a:lnTo>
                  <a:pt x="13512" y="3766"/>
                </a:lnTo>
                <a:lnTo>
                  <a:pt x="4131" y="13636"/>
                </a:lnTo>
                <a:lnTo>
                  <a:pt x="0" y="27414"/>
                </a:lnTo>
                <a:lnTo>
                  <a:pt x="2957" y="42746"/>
                </a:lnTo>
                <a:lnTo>
                  <a:pt x="10983" y="53871"/>
                </a:lnTo>
                <a:lnTo>
                  <a:pt x="22594" y="59185"/>
                </a:lnTo>
                <a:lnTo>
                  <a:pt x="36505" y="55775"/>
                </a:lnTo>
                <a:lnTo>
                  <a:pt x="46244" y="46477"/>
                </a:lnTo>
                <a:lnTo>
                  <a:pt x="50777" y="33332"/>
                </a:lnTo>
                <a:lnTo>
                  <a:pt x="50976" y="29699"/>
                </a:lnTo>
                <a:lnTo>
                  <a:pt x="47644" y="15165"/>
                </a:lnTo>
                <a:lnTo>
                  <a:pt x="38918" y="4471"/>
                </a:lnTo>
                <a:lnTo>
                  <a:pt x="26703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105660" y="2906264"/>
            <a:ext cx="168910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07185" algn="l"/>
              </a:tabLst>
            </a:pPr>
            <a:r>
              <a:rPr dirty="0" sz="1050" spc="10">
                <a:latin typeface="Times New Roman"/>
                <a:cs typeface="Times New Roman"/>
              </a:rPr>
              <a:t>1</a:t>
            </a:r>
            <a:r>
              <a:rPr dirty="0" sz="1050" spc="10">
                <a:latin typeface="Times New Roman"/>
                <a:cs typeface="Times New Roman"/>
              </a:rPr>
              <a:t>	</a:t>
            </a:r>
            <a:r>
              <a:rPr dirty="0" sz="1050" spc="1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24933" y="3107453"/>
            <a:ext cx="50976" cy="58498"/>
          </a:xfrm>
          <a:custGeom>
            <a:avLst/>
            <a:gdLst/>
            <a:ahLst/>
            <a:cxnLst/>
            <a:rect l="l" t="t" r="r" b="b"/>
            <a:pathLst>
              <a:path w="50976" h="58498">
                <a:moveTo>
                  <a:pt x="26703" y="0"/>
                </a:moveTo>
                <a:lnTo>
                  <a:pt x="13512" y="3609"/>
                </a:lnTo>
                <a:lnTo>
                  <a:pt x="4131" y="13301"/>
                </a:lnTo>
                <a:lnTo>
                  <a:pt x="0" y="27317"/>
                </a:lnTo>
                <a:lnTo>
                  <a:pt x="3029" y="42709"/>
                </a:lnTo>
                <a:lnTo>
                  <a:pt x="11238" y="53559"/>
                </a:lnTo>
                <a:lnTo>
                  <a:pt x="23083" y="58498"/>
                </a:lnTo>
                <a:lnTo>
                  <a:pt x="36942" y="55059"/>
                </a:lnTo>
                <a:lnTo>
                  <a:pt x="46605" y="45701"/>
                </a:lnTo>
                <a:lnTo>
                  <a:pt x="50873" y="32312"/>
                </a:lnTo>
                <a:lnTo>
                  <a:pt x="50976" y="29700"/>
                </a:lnTo>
                <a:lnTo>
                  <a:pt x="47644" y="14827"/>
                </a:lnTo>
                <a:lnTo>
                  <a:pt x="38918" y="4292"/>
                </a:lnTo>
                <a:lnTo>
                  <a:pt x="26703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325779" y="3117971"/>
            <a:ext cx="50887" cy="38497"/>
          </a:xfrm>
          <a:custGeom>
            <a:avLst/>
            <a:gdLst/>
            <a:ahLst/>
            <a:cxnLst/>
            <a:rect l="l" t="t" r="r" b="b"/>
            <a:pathLst>
              <a:path w="50887" h="38497">
                <a:moveTo>
                  <a:pt x="50887" y="19181"/>
                </a:moveTo>
                <a:lnTo>
                  <a:pt x="46308" y="7414"/>
                </a:lnTo>
                <a:lnTo>
                  <a:pt x="34467" y="0"/>
                </a:lnTo>
                <a:lnTo>
                  <a:pt x="15949" y="1492"/>
                </a:lnTo>
                <a:lnTo>
                  <a:pt x="4617" y="7578"/>
                </a:lnTo>
                <a:lnTo>
                  <a:pt x="0" y="16787"/>
                </a:lnTo>
                <a:lnTo>
                  <a:pt x="3830" y="30099"/>
                </a:lnTo>
                <a:lnTo>
                  <a:pt x="14304" y="38497"/>
                </a:lnTo>
                <a:lnTo>
                  <a:pt x="32919" y="37466"/>
                </a:lnTo>
                <a:lnTo>
                  <a:pt x="44826" y="31873"/>
                </a:lnTo>
                <a:lnTo>
                  <a:pt x="50372" y="23281"/>
                </a:lnTo>
                <a:lnTo>
                  <a:pt x="50887" y="19181"/>
                </a:lnTo>
                <a:close/>
              </a:path>
            </a:pathLst>
          </a:custGeom>
          <a:ln w="85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324933" y="3998232"/>
            <a:ext cx="50976" cy="59185"/>
          </a:xfrm>
          <a:custGeom>
            <a:avLst/>
            <a:gdLst/>
            <a:ahLst/>
            <a:cxnLst/>
            <a:rect l="l" t="t" r="r" b="b"/>
            <a:pathLst>
              <a:path w="50976" h="59185">
                <a:moveTo>
                  <a:pt x="26703" y="0"/>
                </a:moveTo>
                <a:lnTo>
                  <a:pt x="13512" y="3766"/>
                </a:lnTo>
                <a:lnTo>
                  <a:pt x="4131" y="13636"/>
                </a:lnTo>
                <a:lnTo>
                  <a:pt x="0" y="27414"/>
                </a:lnTo>
                <a:lnTo>
                  <a:pt x="2957" y="42746"/>
                </a:lnTo>
                <a:lnTo>
                  <a:pt x="10983" y="53871"/>
                </a:lnTo>
                <a:lnTo>
                  <a:pt x="22594" y="59185"/>
                </a:lnTo>
                <a:lnTo>
                  <a:pt x="36505" y="55775"/>
                </a:lnTo>
                <a:lnTo>
                  <a:pt x="46244" y="46477"/>
                </a:lnTo>
                <a:lnTo>
                  <a:pt x="50777" y="33332"/>
                </a:lnTo>
                <a:lnTo>
                  <a:pt x="50976" y="29699"/>
                </a:lnTo>
                <a:lnTo>
                  <a:pt x="47644" y="15165"/>
                </a:lnTo>
                <a:lnTo>
                  <a:pt x="38918" y="4471"/>
                </a:lnTo>
                <a:lnTo>
                  <a:pt x="26703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325876" y="4008888"/>
            <a:ext cx="50791" cy="38906"/>
          </a:xfrm>
          <a:custGeom>
            <a:avLst/>
            <a:gdLst/>
            <a:ahLst/>
            <a:cxnLst/>
            <a:rect l="l" t="t" r="r" b="b"/>
            <a:pathLst>
              <a:path w="50791" h="38906">
                <a:moveTo>
                  <a:pt x="50791" y="19800"/>
                </a:moveTo>
                <a:lnTo>
                  <a:pt x="46334" y="7598"/>
                </a:lnTo>
                <a:lnTo>
                  <a:pt x="34782" y="0"/>
                </a:lnTo>
                <a:lnTo>
                  <a:pt x="16289" y="1341"/>
                </a:lnTo>
                <a:lnTo>
                  <a:pt x="4866" y="7304"/>
                </a:lnTo>
                <a:lnTo>
                  <a:pt x="0" y="16609"/>
                </a:lnTo>
                <a:lnTo>
                  <a:pt x="3629" y="30313"/>
                </a:lnTo>
                <a:lnTo>
                  <a:pt x="13753" y="38906"/>
                </a:lnTo>
                <a:lnTo>
                  <a:pt x="32487" y="38050"/>
                </a:lnTo>
                <a:lnTo>
                  <a:pt x="44499" y="32642"/>
                </a:lnTo>
                <a:lnTo>
                  <a:pt x="50187" y="24223"/>
                </a:lnTo>
                <a:lnTo>
                  <a:pt x="50791" y="19800"/>
                </a:lnTo>
                <a:close/>
              </a:path>
            </a:pathLst>
          </a:custGeom>
          <a:ln w="85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627629" y="4024877"/>
            <a:ext cx="1533901" cy="0"/>
          </a:xfrm>
          <a:custGeom>
            <a:avLst/>
            <a:gdLst/>
            <a:ahLst/>
            <a:cxnLst/>
            <a:rect l="l" t="t" r="r" b="b"/>
            <a:pathLst>
              <a:path w="1533901" h="0">
                <a:moveTo>
                  <a:pt x="0" y="0"/>
                </a:moveTo>
                <a:lnTo>
                  <a:pt x="1533901" y="0"/>
                </a:lnTo>
              </a:path>
            </a:pathLst>
          </a:custGeom>
          <a:ln w="857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873250" y="3043422"/>
            <a:ext cx="14922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40">
                <a:latin typeface="Times New Roman"/>
                <a:cs typeface="Times New Roman"/>
              </a:rPr>
              <a:t>н</a:t>
            </a:r>
            <a:r>
              <a:rPr dirty="0" sz="1050" spc="5"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04017" y="3043422"/>
            <a:ext cx="16637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15">
                <a:latin typeface="Times New Roman"/>
                <a:cs typeface="Times New Roman"/>
              </a:rPr>
              <a:t>ж</a:t>
            </a:r>
            <a:r>
              <a:rPr dirty="0" sz="1050" spc="5"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15915" y="2862829"/>
            <a:ext cx="11620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" i="1">
                <a:latin typeface="Times New Roman"/>
                <a:cs typeface="Times New Roman"/>
              </a:rPr>
              <a:t>r</a:t>
            </a:r>
            <a:r>
              <a:rPr dirty="0" baseline="-13888" sz="900">
                <a:latin typeface="Times New Roman"/>
                <a:cs typeface="Times New Roman"/>
              </a:rPr>
              <a:t>2</a:t>
            </a:r>
            <a:endParaRPr baseline="-13888"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161794" y="3536439"/>
            <a:ext cx="370327" cy="0"/>
          </a:xfrm>
          <a:custGeom>
            <a:avLst/>
            <a:gdLst/>
            <a:ahLst/>
            <a:cxnLst/>
            <a:rect l="l" t="t" r="r" b="b"/>
            <a:pathLst>
              <a:path w="370327" h="0">
                <a:moveTo>
                  <a:pt x="0" y="0"/>
                </a:moveTo>
                <a:lnTo>
                  <a:pt x="180022" y="0"/>
                </a:lnTo>
                <a:lnTo>
                  <a:pt x="369163" y="0"/>
                </a:lnTo>
              </a:path>
            </a:pathLst>
          </a:custGeom>
          <a:ln w="3427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161793" y="3621781"/>
            <a:ext cx="370327" cy="0"/>
          </a:xfrm>
          <a:custGeom>
            <a:avLst/>
            <a:gdLst/>
            <a:ahLst/>
            <a:cxnLst/>
            <a:rect l="l" t="t" r="r" b="b"/>
            <a:pathLst>
              <a:path w="370327" h="0">
                <a:moveTo>
                  <a:pt x="0" y="0"/>
                </a:moveTo>
                <a:lnTo>
                  <a:pt x="370327" y="0"/>
                </a:lnTo>
              </a:path>
            </a:pathLst>
          </a:custGeom>
          <a:ln w="3427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5187694" y="3133342"/>
            <a:ext cx="973836" cy="0"/>
          </a:xfrm>
          <a:custGeom>
            <a:avLst/>
            <a:gdLst/>
            <a:ahLst/>
            <a:cxnLst/>
            <a:rect l="l" t="t" r="r" b="b"/>
            <a:pathLst>
              <a:path w="973836" h="0">
                <a:moveTo>
                  <a:pt x="0" y="0"/>
                </a:moveTo>
                <a:lnTo>
                  <a:pt x="973836" y="0"/>
                </a:lnTo>
              </a:path>
            </a:pathLst>
          </a:custGeom>
          <a:ln w="857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342383" y="3133342"/>
            <a:ext cx="0" cy="403097"/>
          </a:xfrm>
          <a:custGeom>
            <a:avLst/>
            <a:gdLst/>
            <a:ahLst/>
            <a:cxnLst/>
            <a:rect l="l" t="t" r="r" b="b"/>
            <a:pathLst>
              <a:path w="0" h="403097">
                <a:moveTo>
                  <a:pt x="0" y="0"/>
                </a:moveTo>
                <a:lnTo>
                  <a:pt x="0" y="403097"/>
                </a:lnTo>
              </a:path>
            </a:pathLst>
          </a:custGeom>
          <a:ln w="86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342383" y="3621780"/>
            <a:ext cx="0" cy="403097"/>
          </a:xfrm>
          <a:custGeom>
            <a:avLst/>
            <a:gdLst/>
            <a:ahLst/>
            <a:cxnLst/>
            <a:rect l="l" t="t" r="r" b="b"/>
            <a:pathLst>
              <a:path w="0" h="403097">
                <a:moveTo>
                  <a:pt x="0" y="0"/>
                </a:moveTo>
                <a:lnTo>
                  <a:pt x="0" y="403097"/>
                </a:lnTo>
              </a:path>
            </a:pathLst>
          </a:custGeom>
          <a:ln w="86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756405" y="3056381"/>
            <a:ext cx="438907" cy="162302"/>
          </a:xfrm>
          <a:custGeom>
            <a:avLst/>
            <a:gdLst/>
            <a:ahLst/>
            <a:cxnLst/>
            <a:rect l="l" t="t" r="r" b="b"/>
            <a:pathLst>
              <a:path w="438907" h="162302">
                <a:moveTo>
                  <a:pt x="438907" y="0"/>
                </a:moveTo>
                <a:lnTo>
                  <a:pt x="0" y="0"/>
                </a:lnTo>
                <a:lnTo>
                  <a:pt x="0" y="162302"/>
                </a:lnTo>
                <a:lnTo>
                  <a:pt x="438907" y="162302"/>
                </a:lnTo>
                <a:lnTo>
                  <a:pt x="438907" y="0"/>
                </a:lnTo>
                <a:close/>
              </a:path>
            </a:pathLst>
          </a:custGeom>
          <a:ln w="85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627629" y="3133342"/>
            <a:ext cx="128776" cy="0"/>
          </a:xfrm>
          <a:custGeom>
            <a:avLst/>
            <a:gdLst/>
            <a:ahLst/>
            <a:cxnLst/>
            <a:rect l="l" t="t" r="r" b="b"/>
            <a:pathLst>
              <a:path w="128776" h="0">
                <a:moveTo>
                  <a:pt x="0" y="0"/>
                </a:moveTo>
                <a:lnTo>
                  <a:pt x="128371" y="0"/>
                </a:lnTo>
              </a:path>
            </a:pathLst>
          </a:custGeom>
          <a:ln w="857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971550" y="5172451"/>
            <a:ext cx="6067805" cy="476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62405" y="5172455"/>
            <a:ext cx="6076950" cy="266700"/>
          </a:xfrm>
          <a:custGeom>
            <a:avLst/>
            <a:gdLst/>
            <a:ahLst/>
            <a:cxnLst/>
            <a:rect l="l" t="t" r="r" b="b"/>
            <a:pathLst>
              <a:path w="6076950" h="266700">
                <a:moveTo>
                  <a:pt x="0" y="266700"/>
                </a:moveTo>
                <a:lnTo>
                  <a:pt x="6076950" y="266700"/>
                </a:lnTo>
                <a:lnTo>
                  <a:pt x="607695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191804" y="3129056"/>
          <a:ext cx="1547521" cy="900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408"/>
                <a:gridCol w="86097"/>
                <a:gridCol w="102875"/>
                <a:gridCol w="716283"/>
              </a:tblGrid>
              <a:tr h="223260">
                <a:tc gridSpan="2">
                  <a:txBody>
                    <a:bodyPr/>
                    <a:lstStyle/>
                    <a:p>
                      <a:pPr/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8625">
                      <a:solidFill>
                        <a:srgbClr val="000000"/>
                      </a:solidFill>
                      <a:prstDash val="solid"/>
                    </a:lnR>
                    <a:lnT w="857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625">
                      <a:solidFill>
                        <a:srgbClr val="000000"/>
                      </a:solidFill>
                      <a:prstDash val="solid"/>
                    </a:lnL>
                    <a:lnT w="857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3395">
                <a:tc>
                  <a:txBody>
                    <a:bodyPr/>
                    <a:lstStyle/>
                    <a:p>
                      <a:pPr/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8617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617">
                      <a:solidFill>
                        <a:srgbClr val="000000"/>
                      </a:solidFill>
                      <a:prstDash val="solid"/>
                    </a:lnL>
                    <a:lnR w="8617">
                      <a:solidFill>
                        <a:srgbClr val="000000"/>
                      </a:solidFill>
                      <a:prstDash val="solid"/>
                    </a:lnR>
                    <a:lnT w="8617">
                      <a:solidFill>
                        <a:srgbClr val="000000"/>
                      </a:solidFill>
                      <a:prstDash val="solid"/>
                    </a:lnT>
                    <a:lnB w="861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dirty="0" sz="1050" spc="-85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13888" sz="900">
                          <a:latin typeface="Times New Roman"/>
                          <a:cs typeface="Times New Roman"/>
                        </a:rPr>
                        <a:t>1</a:t>
                      </a:r>
                      <a:endParaRPr baseline="-13888"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617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14879">
                <a:tc gridSpan="2">
                  <a:txBody>
                    <a:bodyPr/>
                    <a:lstStyle/>
                    <a:p>
                      <a:pPr/>
                      <a:endParaRPr baseline="-13888"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8625">
                      <a:solidFill>
                        <a:srgbClr val="000000"/>
                      </a:solidFill>
                      <a:prstDash val="solid"/>
                    </a:lnR>
                    <a:lnB w="85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4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625">
                      <a:solidFill>
                        <a:srgbClr val="000000"/>
                      </a:solidFill>
                      <a:prstDash val="solid"/>
                    </a:lnL>
                    <a:lnB w="85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8" name="object 38"/>
          <p:cNvSpPr/>
          <p:nvPr/>
        </p:nvSpPr>
        <p:spPr>
          <a:xfrm>
            <a:off x="1610105" y="5153405"/>
            <a:ext cx="637794" cy="275844"/>
          </a:xfrm>
          <a:custGeom>
            <a:avLst/>
            <a:gdLst/>
            <a:ahLst/>
            <a:cxnLst/>
            <a:rect l="l" t="t" r="r" b="b"/>
            <a:pathLst>
              <a:path w="637794" h="275844">
                <a:moveTo>
                  <a:pt x="0" y="275844"/>
                </a:moveTo>
                <a:lnTo>
                  <a:pt x="637794" y="275844"/>
                </a:lnTo>
                <a:lnTo>
                  <a:pt x="637794" y="0"/>
                </a:lnTo>
                <a:lnTo>
                  <a:pt x="0" y="0"/>
                </a:lnTo>
                <a:lnTo>
                  <a:pt x="0" y="275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628900" y="5153405"/>
            <a:ext cx="685800" cy="275844"/>
          </a:xfrm>
          <a:custGeom>
            <a:avLst/>
            <a:gdLst/>
            <a:ahLst/>
            <a:cxnLst/>
            <a:rect l="l" t="t" r="r" b="b"/>
            <a:pathLst>
              <a:path w="685800" h="275844">
                <a:moveTo>
                  <a:pt x="0" y="275844"/>
                </a:moveTo>
                <a:lnTo>
                  <a:pt x="685800" y="275844"/>
                </a:lnTo>
                <a:lnTo>
                  <a:pt x="685800" y="0"/>
                </a:lnTo>
                <a:lnTo>
                  <a:pt x="0" y="0"/>
                </a:lnTo>
                <a:lnTo>
                  <a:pt x="0" y="275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962405" y="5439155"/>
            <a:ext cx="6076950" cy="209550"/>
          </a:xfrm>
          <a:custGeom>
            <a:avLst/>
            <a:gdLst/>
            <a:ahLst/>
            <a:cxnLst/>
            <a:rect l="l" t="t" r="r" b="b"/>
            <a:pathLst>
              <a:path w="6076950" h="209550">
                <a:moveTo>
                  <a:pt x="0" y="209550"/>
                </a:moveTo>
                <a:lnTo>
                  <a:pt x="6076950" y="209550"/>
                </a:lnTo>
                <a:lnTo>
                  <a:pt x="6076950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419605" y="5420105"/>
            <a:ext cx="533400" cy="218694"/>
          </a:xfrm>
          <a:custGeom>
            <a:avLst/>
            <a:gdLst/>
            <a:ahLst/>
            <a:cxnLst/>
            <a:rect l="l" t="t" r="r" b="b"/>
            <a:pathLst>
              <a:path w="533400" h="218694">
                <a:moveTo>
                  <a:pt x="0" y="218694"/>
                </a:moveTo>
                <a:lnTo>
                  <a:pt x="533400" y="218694"/>
                </a:lnTo>
                <a:lnTo>
                  <a:pt x="533400" y="0"/>
                </a:lnTo>
                <a:lnTo>
                  <a:pt x="0" y="0"/>
                </a:lnTo>
                <a:lnTo>
                  <a:pt x="0" y="2186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958850" y="4175756"/>
            <a:ext cx="3345815" cy="145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 spc="-10">
                <a:latin typeface="Times New Roman"/>
                <a:cs typeface="Times New Roman"/>
              </a:rPr>
              <a:t>. 1.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7"/>
              </a:spcBef>
            </a:pPr>
            <a:endParaRPr sz="1400"/>
          </a:p>
          <a:p>
            <a:pPr algn="ctr" marR="11684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Параметры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четырехполюснико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32"/>
              </a:spcBef>
            </a:pPr>
            <a:endParaRPr sz="1300"/>
          </a:p>
          <a:p>
            <a:pPr marL="708025" indent="-238760">
              <a:lnSpc>
                <a:spcPct val="100000"/>
              </a:lnSpc>
              <a:buFont typeface="Times New Roman"/>
              <a:buAutoNum type="romanUcParenR"/>
              <a:tabLst>
                <a:tab pos="708025" algn="l"/>
              </a:tabLst>
            </a:pPr>
            <a:r>
              <a:rPr dirty="0" baseline="2314" sz="1800" spc="-30" i="1">
                <a:latin typeface="Times New Roman"/>
                <a:cs typeface="Times New Roman"/>
              </a:rPr>
              <a:t>r</a:t>
            </a:r>
            <a:r>
              <a:rPr dirty="0" baseline="-18518" sz="1800" i="1">
                <a:latin typeface="Times New Roman"/>
                <a:cs typeface="Times New Roman"/>
              </a:rPr>
              <a:t>1</a:t>
            </a:r>
            <a:r>
              <a:rPr dirty="0" baseline="-18518" sz="1800" spc="225" i="1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=</a:t>
            </a:r>
            <a:r>
              <a:rPr dirty="0" baseline="2314" sz="1800" spc="82">
                <a:latin typeface="Meiryo"/>
                <a:cs typeface="Meiryo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0.7  </a:t>
            </a:r>
            <a:r>
              <a:rPr dirty="0" sz="1200" spc="0">
                <a:latin typeface="Times New Roman"/>
                <a:cs typeface="Times New Roman"/>
              </a:rPr>
              <a:t>к</a:t>
            </a:r>
            <a:r>
              <a:rPr dirty="0" sz="1200" spc="-10">
                <a:latin typeface="Times New Roman"/>
                <a:cs typeface="Times New Roman"/>
              </a:rPr>
              <a:t>О</a:t>
            </a:r>
            <a:r>
              <a:rPr dirty="0" sz="1200" spc="1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0"/>
              </a:spcBef>
              <a:buFont typeface="Times New Roman"/>
              <a:buAutoNum type="romanUcParenR"/>
            </a:pPr>
            <a:endParaRPr sz="650"/>
          </a:p>
          <a:p>
            <a:pPr marL="679450" indent="-209550">
              <a:lnSpc>
                <a:spcPct val="100000"/>
              </a:lnSpc>
              <a:buFont typeface="Times New Roman"/>
              <a:buAutoNum type="romanUcParenR"/>
              <a:tabLst>
                <a:tab pos="679450" algn="l"/>
              </a:tabLst>
            </a:pPr>
            <a:r>
              <a:rPr dirty="0" baseline="2314" sz="1800" spc="-30" i="1">
                <a:latin typeface="Times New Roman"/>
                <a:cs typeface="Times New Roman"/>
              </a:rPr>
              <a:t>r</a:t>
            </a:r>
            <a:r>
              <a:rPr dirty="0" baseline="-18518" sz="1800" i="1">
                <a:latin typeface="Times New Roman"/>
                <a:cs typeface="Times New Roman"/>
              </a:rPr>
              <a:t>2</a:t>
            </a:r>
            <a:r>
              <a:rPr dirty="0" baseline="-18518" sz="1800" spc="225" i="1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=</a:t>
            </a:r>
            <a:r>
              <a:rPr dirty="0" baseline="2314" sz="1800" spc="89">
                <a:latin typeface="Meiryo"/>
                <a:cs typeface="Meiryo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0.7   </a:t>
            </a:r>
            <a:r>
              <a:rPr dirty="0" sz="1200" spc="-10">
                <a:latin typeface="Times New Roman"/>
                <a:cs typeface="Times New Roman"/>
              </a:rPr>
              <a:t>кОм</a:t>
            </a:r>
            <a:r>
              <a:rPr dirty="0" sz="1200" spc="-5">
                <a:latin typeface="Times New Roman"/>
                <a:cs typeface="Times New Roman"/>
              </a:rPr>
              <a:t>;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baseline="2314" sz="1800" spc="7" i="1">
                <a:latin typeface="Times New Roman"/>
                <a:cs typeface="Times New Roman"/>
              </a:rPr>
              <a:t>C</a:t>
            </a:r>
            <a:r>
              <a:rPr dirty="0" baseline="-18518" sz="1800" i="1">
                <a:latin typeface="Times New Roman"/>
                <a:cs typeface="Times New Roman"/>
              </a:rPr>
              <a:t>2</a:t>
            </a:r>
            <a:r>
              <a:rPr dirty="0" baseline="-18518" sz="1800" spc="225" i="1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=</a:t>
            </a:r>
            <a:r>
              <a:rPr dirty="0" baseline="2314" sz="1800" spc="89">
                <a:latin typeface="Meiryo"/>
                <a:cs typeface="Meiryo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0.7  </a:t>
            </a:r>
            <a:r>
              <a:rPr dirty="0" sz="1200" spc="-10">
                <a:latin typeface="Times New Roman"/>
                <a:cs typeface="Times New Roman"/>
              </a:rPr>
              <a:t>мкФ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0"/>
              </a:spcBef>
            </a:pPr>
            <a:endParaRPr sz="650"/>
          </a:p>
          <a:p>
            <a:pPr marL="517525">
              <a:lnSpc>
                <a:spcPct val="100000"/>
              </a:lnSpc>
            </a:pPr>
            <a:r>
              <a:rPr dirty="0" baseline="2314" sz="1800" spc="-7" i="1">
                <a:latin typeface="Times New Roman"/>
                <a:cs typeface="Times New Roman"/>
              </a:rPr>
              <a:t>f</a:t>
            </a:r>
            <a:r>
              <a:rPr dirty="0" baseline="2314" sz="1800" spc="172" i="1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=</a:t>
            </a:r>
            <a:r>
              <a:rPr dirty="0" baseline="2314" sz="1800" spc="82">
                <a:latin typeface="Meiryo"/>
                <a:cs typeface="Meiryo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12  </a:t>
            </a:r>
            <a:r>
              <a:rPr dirty="0" sz="1200" spc="-10">
                <a:latin typeface="Times New Roman"/>
                <a:cs typeface="Times New Roman"/>
              </a:rPr>
              <a:t>кГц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11294" y="5860792"/>
            <a:ext cx="734060" cy="18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20" i="1">
                <a:latin typeface="Times New Roman"/>
                <a:cs typeface="Times New Roman"/>
              </a:rPr>
              <a:t>к</a:t>
            </a:r>
            <a:r>
              <a:rPr dirty="0" sz="1150" spc="5" i="1">
                <a:latin typeface="Times New Roman"/>
                <a:cs typeface="Times New Roman"/>
              </a:rPr>
              <a:t>а</a:t>
            </a:r>
            <a:r>
              <a:rPr dirty="0" sz="1150" i="1">
                <a:latin typeface="Times New Roman"/>
                <a:cs typeface="Times New Roman"/>
              </a:rPr>
              <a:t>с</a:t>
            </a:r>
            <a:r>
              <a:rPr dirty="0" sz="1150" spc="-25" i="1">
                <a:latin typeface="Times New Roman"/>
                <a:cs typeface="Times New Roman"/>
              </a:rPr>
              <a:t>к</a:t>
            </a:r>
            <a:r>
              <a:rPr dirty="0" sz="1150" spc="15" i="1">
                <a:latin typeface="Times New Roman"/>
                <a:cs typeface="Times New Roman"/>
              </a:rPr>
              <a:t>а</a:t>
            </a:r>
            <a:r>
              <a:rPr dirty="0" sz="1150" spc="0" i="1">
                <a:latin typeface="Times New Roman"/>
                <a:cs typeface="Times New Roman"/>
              </a:rPr>
              <a:t>д</a:t>
            </a:r>
            <a:r>
              <a:rPr dirty="0" sz="1150" spc="5" i="1">
                <a:latin typeface="Times New Roman"/>
                <a:cs typeface="Times New Roman"/>
              </a:rPr>
              <a:t>н</a:t>
            </a:r>
            <a:r>
              <a:rPr dirty="0" sz="1150" spc="15" i="1">
                <a:latin typeface="Times New Roman"/>
                <a:cs typeface="Times New Roman"/>
              </a:rPr>
              <a:t>о</a:t>
            </a:r>
            <a:r>
              <a:rPr dirty="0" sz="1150" spc="-10" i="1">
                <a:latin typeface="Times New Roman"/>
                <a:cs typeface="Times New Roman"/>
              </a:rPr>
              <a:t>го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58850" y="5859268"/>
            <a:ext cx="3331845" cy="369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 indent="457200">
              <a:lnSpc>
                <a:spcPts val="1430"/>
              </a:lnSpc>
            </a:pPr>
            <a:r>
              <a:rPr dirty="0" sz="1200" spc="-10">
                <a:latin typeface="Times New Roman"/>
                <a:cs typeface="Times New Roman"/>
              </a:rPr>
              <a:t>Сложный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получен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путем</a:t>
            </a:r>
            <a:r>
              <a:rPr dirty="0" sz="1200" spc="-10">
                <a:latin typeface="Times New Roman"/>
                <a:cs typeface="Times New Roman"/>
              </a:rPr>
              <a:t> включения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про</a:t>
            </a:r>
            <a:r>
              <a:rPr dirty="0" sz="1200" spc="15">
                <a:latin typeface="Times New Roman"/>
                <a:cs typeface="Times New Roman"/>
              </a:rPr>
              <a:t>с</a:t>
            </a:r>
            <a:r>
              <a:rPr dirty="0" sz="1200" spc="-10">
                <a:latin typeface="Times New Roman"/>
                <a:cs typeface="Times New Roman"/>
              </a:rPr>
              <a:t>тых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четырехполюсников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58850" y="6690355"/>
            <a:ext cx="6052185" cy="1642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Требуетс</a:t>
            </a:r>
            <a:r>
              <a:rPr dirty="0" sz="1200" spc="-5">
                <a:latin typeface="Times New Roman"/>
                <a:cs typeface="Times New Roman"/>
              </a:rPr>
              <a:t>я</a:t>
            </a:r>
            <a:r>
              <a:rPr dirty="0" sz="1200" spc="-5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641350" marR="1052195" indent="-635">
              <a:lnSpc>
                <a:spcPts val="1420"/>
              </a:lnSpc>
              <a:spcBef>
                <a:spcPts val="50"/>
              </a:spcBef>
              <a:buFont typeface="Times New Roman"/>
              <a:buChar char="-"/>
              <a:tabLst>
                <a:tab pos="727075" algn="l"/>
              </a:tabLst>
            </a:pPr>
            <a:r>
              <a:rPr dirty="0" sz="1200" spc="2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з </a:t>
            </a:r>
            <a:r>
              <a:rPr dirty="0" sz="1200" spc="-10">
                <a:latin typeface="Times New Roman"/>
                <a:cs typeface="Times New Roman"/>
              </a:rPr>
              <a:t>двух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заданных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четырехполюсников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составить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схему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сложного</a:t>
            </a:r>
            <a:r>
              <a:rPr dirty="0" sz="1200" spc="-10">
                <a:latin typeface="Times New Roman"/>
                <a:cs typeface="Times New Roman"/>
              </a:rPr>
              <a:t> четырехполюсник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730250" indent="-88900">
              <a:lnSpc>
                <a:spcPts val="1385"/>
              </a:lnSpc>
              <a:buFont typeface="Times New Roman"/>
              <a:buChar char="-"/>
              <a:tabLst>
                <a:tab pos="730250" algn="l"/>
              </a:tabLst>
            </a:pPr>
            <a:r>
              <a:rPr dirty="0" sz="1200" spc="-10">
                <a:latin typeface="Times New Roman"/>
                <a:cs typeface="Times New Roman"/>
              </a:rPr>
              <a:t>определить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коэффициенты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0" i="1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0" i="1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10" i="1">
                <a:latin typeface="Times New Roman"/>
                <a:cs typeface="Times New Roman"/>
              </a:rPr>
              <a:t>С</a:t>
            </a:r>
            <a:r>
              <a:rPr dirty="0" sz="1200" spc="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D</a:t>
            </a:r>
            <a:r>
              <a:rPr dirty="0" sz="1200" spc="30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каждого</a:t>
            </a:r>
            <a:r>
              <a:rPr dirty="0" sz="1200">
                <a:latin typeface="Times New Roman"/>
                <a:cs typeface="Times New Roman"/>
              </a:rPr>
              <a:t> из </a:t>
            </a:r>
            <a:r>
              <a:rPr dirty="0" sz="1200" spc="-10">
                <a:latin typeface="Times New Roman"/>
                <a:cs typeface="Times New Roman"/>
              </a:rPr>
              <a:t>двух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четырехполюснико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730250" indent="-88900">
              <a:lnSpc>
                <a:spcPts val="1420"/>
              </a:lnSpc>
              <a:buFont typeface="Times New Roman"/>
              <a:buChar char="-"/>
              <a:tabLst>
                <a:tab pos="730250" algn="l"/>
              </a:tabLst>
            </a:pPr>
            <a:r>
              <a:rPr dirty="0" sz="1200" spc="-10">
                <a:latin typeface="Times New Roman"/>
                <a:cs typeface="Times New Roman"/>
              </a:rPr>
              <a:t>используя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правила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сложения</a:t>
            </a:r>
            <a:r>
              <a:rPr dirty="0" sz="1200" spc="-10">
                <a:latin typeface="Times New Roman"/>
                <a:cs typeface="Times New Roman"/>
              </a:rPr>
              <a:t> и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перемножения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матри</a:t>
            </a:r>
            <a:r>
              <a:rPr dirty="0" sz="1200" spc="25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10">
                <a:latin typeface="Times New Roman"/>
                <a:cs typeface="Times New Roman"/>
              </a:rPr>
              <a:t>рассчитать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коэффициенты</a:t>
            </a:r>
            <a:endParaRPr sz="1200">
              <a:latin typeface="Times New Roman"/>
              <a:cs typeface="Times New Roman"/>
            </a:endParaRPr>
          </a:p>
          <a:p>
            <a:pPr marL="641350">
              <a:lnSpc>
                <a:spcPts val="1430"/>
              </a:lnSpc>
            </a:pPr>
            <a:r>
              <a:rPr dirty="0" sz="1200" spc="0" i="1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0" i="1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10" i="1">
                <a:latin typeface="Times New Roman"/>
                <a:cs typeface="Times New Roman"/>
              </a:rPr>
              <a:t>С</a:t>
            </a:r>
            <a:r>
              <a:rPr dirty="0" sz="1200" spc="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D</a:t>
            </a:r>
            <a:r>
              <a:rPr dirty="0" sz="1200" spc="30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сложного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</a:t>
            </a:r>
            <a:r>
              <a:rPr dirty="0" sz="1200" spc="-45">
                <a:latin typeface="Times New Roman"/>
                <a:cs typeface="Times New Roman"/>
              </a:rPr>
              <a:t>е</a:t>
            </a:r>
            <a:r>
              <a:rPr dirty="0" sz="1200" spc="-10">
                <a:latin typeface="Times New Roman"/>
                <a:cs typeface="Times New Roman"/>
              </a:rPr>
              <a:t>тырехполюсник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73"/>
              </a:spcBef>
            </a:pPr>
            <a:endParaRPr sz="1400"/>
          </a:p>
          <a:p>
            <a:pPr marL="12700" marR="150495" indent="457200">
              <a:lnSpc>
                <a:spcPts val="1420"/>
              </a:lnSpc>
            </a:pPr>
            <a:r>
              <a:rPr dirty="0" sz="1200" spc="-1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заключение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нужно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написать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основные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уравнения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передачи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10">
                <a:latin typeface="Times New Roman"/>
                <a:cs typeface="Times New Roman"/>
              </a:rPr>
              <a:t>матричной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форме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3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ыполнить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переход</a:t>
            </a:r>
            <a:r>
              <a:rPr dirty="0" sz="1200">
                <a:latin typeface="Times New Roman"/>
                <a:cs typeface="Times New Roman"/>
              </a:rPr>
              <a:t> от </a:t>
            </a:r>
            <a:r>
              <a:rPr dirty="0" sz="1200" spc="-10">
                <a:latin typeface="Times New Roman"/>
                <a:cs typeface="Times New Roman"/>
              </a:rPr>
              <a:t>нее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обы</a:t>
            </a:r>
            <a:r>
              <a:rPr dirty="0" sz="1200" spc="-20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ной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параметрическо</a:t>
            </a:r>
            <a:r>
              <a:rPr dirty="0" sz="1200" spc="-5">
                <a:latin typeface="Times New Roman"/>
                <a:cs typeface="Times New Roman"/>
              </a:rPr>
              <a:t>й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 spc="-10">
                <a:latin typeface="Times New Roman"/>
                <a:cs typeface="Times New Roman"/>
              </a:rPr>
              <a:t>форме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9157" y="9551669"/>
            <a:ext cx="95249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56204" y="936802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970782" y="9551669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957828" y="936802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188967" y="9253722"/>
            <a:ext cx="21018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22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81124" y="9157003"/>
            <a:ext cx="260985" cy="4356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37160" marR="26670" indent="-125095">
              <a:lnSpc>
                <a:spcPct val="100000"/>
              </a:lnSpc>
              <a:buFont typeface="Meiryo"/>
              <a:buChar char="·"/>
              <a:tabLst>
                <a:tab pos="137160" algn="l"/>
              </a:tabLst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algn="ctr" marL="76835">
              <a:lnSpc>
                <a:spcPct val="100000"/>
              </a:lnSpc>
              <a:spcBef>
                <a:spcPts val="270"/>
              </a:spcBef>
            </a:pPr>
            <a:r>
              <a:rPr dirty="0" sz="1200" i="1">
                <a:latin typeface="Times New Roman"/>
                <a:cs typeface="Times New Roman"/>
              </a:rPr>
              <a:t>Z</a:t>
            </a:r>
            <a:r>
              <a:rPr dirty="0" sz="1200" spc="-80" i="1">
                <a:latin typeface="Times New Roman"/>
                <a:cs typeface="Times New Roman"/>
              </a:rPr>
              <a:t> </a:t>
            </a:r>
            <a:r>
              <a:rPr dirty="0" baseline="-23809" sz="1050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4627" y="9253722"/>
            <a:ext cx="1823085" cy="349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  <a:tabLst>
                <a:tab pos="1295400" algn="l"/>
              </a:tabLst>
            </a:pPr>
            <a:r>
              <a:rPr dirty="0" sz="1200" i="1" u="sng">
                <a:latin typeface="Times New Roman"/>
                <a:cs typeface="Times New Roman"/>
              </a:rPr>
              <a:t>A</a:t>
            </a:r>
            <a:r>
              <a:rPr dirty="0" sz="1200" spc="-160" i="1">
                <a:latin typeface="Times New Roman"/>
                <a:cs typeface="Times New Roman"/>
              </a:rPr>
              <a:t> </a:t>
            </a:r>
            <a:r>
              <a:rPr dirty="0" sz="1200" spc="-120">
                <a:latin typeface="Meiryo"/>
                <a:cs typeface="Meiryo"/>
              </a:rPr>
              <a:t>⋅</a:t>
            </a:r>
            <a:r>
              <a:rPr dirty="0" sz="1200" spc="-185">
                <a:latin typeface="Meiryo"/>
                <a:cs typeface="Meiryo"/>
              </a:rPr>
              <a:t> </a:t>
            </a:r>
            <a:r>
              <a:rPr dirty="0" sz="1200" i="1" u="sng">
                <a:latin typeface="Times New Roman"/>
                <a:cs typeface="Times New Roman"/>
              </a:rPr>
              <a:t>D</a:t>
            </a:r>
            <a:r>
              <a:rPr dirty="0" sz="1200" spc="-55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−</a:t>
            </a:r>
            <a:r>
              <a:rPr dirty="0" sz="1200" spc="-130">
                <a:latin typeface="Meiryo"/>
                <a:cs typeface="Meiryo"/>
              </a:rPr>
              <a:t> </a:t>
            </a:r>
            <a:r>
              <a:rPr dirty="0" sz="1200" i="1" u="sng">
                <a:latin typeface="Times New Roman"/>
                <a:cs typeface="Times New Roman"/>
              </a:rPr>
              <a:t>B</a:t>
            </a:r>
            <a:r>
              <a:rPr dirty="0" sz="1200" spc="-105" i="1">
                <a:latin typeface="Times New Roman"/>
                <a:cs typeface="Times New Roman"/>
              </a:rPr>
              <a:t> </a:t>
            </a:r>
            <a:r>
              <a:rPr dirty="0" sz="1200" spc="-120">
                <a:latin typeface="Meiryo"/>
                <a:cs typeface="Meiryo"/>
              </a:rPr>
              <a:t>⋅</a:t>
            </a:r>
            <a:r>
              <a:rPr dirty="0" sz="1200" spc="-260">
                <a:latin typeface="Meiryo"/>
                <a:cs typeface="Meiryo"/>
              </a:rPr>
              <a:t> </a:t>
            </a:r>
            <a:r>
              <a:rPr dirty="0" sz="1200" i="1" u="sng">
                <a:latin typeface="Times New Roman"/>
                <a:cs typeface="Times New Roman"/>
              </a:rPr>
              <a:t>C</a:t>
            </a:r>
            <a:r>
              <a:rPr dirty="0" sz="1200" spc="80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135">
                <a:latin typeface="Meiryo"/>
                <a:cs typeface="Meiryo"/>
              </a:rPr>
              <a:t> </a:t>
            </a:r>
            <a:r>
              <a:rPr dirty="0" baseline="2314" sz="1800" spc="-1110">
                <a:latin typeface="Meiryo"/>
                <a:cs typeface="Meiryo"/>
              </a:rPr>
              <a:t>⎜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17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>
                <a:latin typeface="Meiryo"/>
                <a:cs typeface="Meiryo"/>
              </a:rPr>
              <a:t>	</a:t>
            </a:r>
            <a:r>
              <a:rPr dirty="0" baseline="39682" sz="1050">
                <a:latin typeface="Times New Roman"/>
                <a:cs typeface="Times New Roman"/>
              </a:rPr>
              <a:t>1 </a:t>
            </a:r>
            <a:r>
              <a:rPr dirty="0" baseline="39682" sz="1050" spc="37">
                <a:latin typeface="Times New Roman"/>
                <a:cs typeface="Times New Roman"/>
              </a:rPr>
              <a:t> </a:t>
            </a:r>
            <a:r>
              <a:rPr dirty="0" baseline="2314" sz="1800" spc="-1117">
                <a:latin typeface="Meiryo"/>
                <a:cs typeface="Meiryo"/>
              </a:rPr>
              <a:t>⎟</a:t>
            </a:r>
            <a:r>
              <a:rPr dirty="0" baseline="2314" sz="1800" spc="-359">
                <a:latin typeface="Meiryo"/>
                <a:cs typeface="Meiryo"/>
              </a:rPr>
              <a:t> </a:t>
            </a:r>
            <a:r>
              <a:rPr dirty="0" sz="1200" spc="-65">
                <a:latin typeface="Meiryo"/>
                <a:cs typeface="Meiryo"/>
              </a:rPr>
              <a:t>⋅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17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−</a:t>
            </a:r>
            <a:r>
              <a:rPr dirty="0" sz="1200" spc="-155">
                <a:latin typeface="Meiryo"/>
                <a:cs typeface="Meiryo"/>
              </a:rPr>
              <a:t> </a:t>
            </a:r>
            <a:r>
              <a:rPr dirty="0" sz="120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marL="899160">
              <a:lnSpc>
                <a:spcPts val="1370"/>
              </a:lnSpc>
              <a:tabLst>
                <a:tab pos="1184275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745">
                <a:latin typeface="Meiryo"/>
                <a:cs typeface="Meiryo"/>
              </a:rPr>
              <a:t>	</a:t>
            </a:r>
            <a:r>
              <a:rPr dirty="0" baseline="13888" sz="1800" spc="-1117" i="1">
                <a:latin typeface="Times New Roman"/>
                <a:cs typeface="Times New Roman"/>
              </a:rPr>
              <a:t>Z</a:t>
            </a:r>
            <a:r>
              <a:rPr dirty="0" baseline="13888" sz="1800" spc="-127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 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0364" y="9353791"/>
            <a:ext cx="7048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1436" y="9155314"/>
            <a:ext cx="57404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6070" algn="l"/>
              </a:tabLst>
            </a:pPr>
            <a:r>
              <a:rPr dirty="0" baseline="2314" sz="1800" spc="-1117">
                <a:latin typeface="Meiryo"/>
                <a:cs typeface="Meiryo"/>
              </a:rPr>
              <a:t>⎛</a:t>
            </a:r>
            <a:r>
              <a:rPr dirty="0" baseline="2314" sz="1800" spc="-1117">
                <a:latin typeface="Meiryo"/>
                <a:cs typeface="Meiryo"/>
              </a:rPr>
              <a:t>	</a:t>
            </a:r>
            <a:r>
              <a:rPr dirty="0" sz="1200" spc="-745" i="1" u="sng">
                <a:latin typeface="Times New Roman"/>
                <a:cs typeface="Times New Roman"/>
              </a:rPr>
              <a:t>Z</a:t>
            </a:r>
            <a:r>
              <a:rPr dirty="0" sz="1200" spc="-745" i="1">
                <a:latin typeface="Times New Roman"/>
                <a:cs typeface="Times New Roman"/>
              </a:rPr>
              <a:t>  </a:t>
            </a:r>
            <a:r>
              <a:rPr dirty="0" sz="1200" spc="-35" i="1">
                <a:latin typeface="Times New Roman"/>
                <a:cs typeface="Times New Roman"/>
              </a:rPr>
              <a:t> </a:t>
            </a:r>
            <a:r>
              <a:rPr dirty="0" baseline="2314" sz="1800" spc="-1117">
                <a:latin typeface="Meiryo"/>
                <a:cs typeface="Meiryo"/>
              </a:rPr>
              <a:t>⎞</a:t>
            </a:r>
            <a:endParaRPr baseline="2314" sz="1800">
              <a:latin typeface="Meiryo"/>
              <a:cs typeface="Meiry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8850" y="8900155"/>
            <a:ext cx="64516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Проверка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54095" y="8265414"/>
            <a:ext cx="92963" cy="0"/>
          </a:xfrm>
          <a:custGeom>
            <a:avLst/>
            <a:gdLst/>
            <a:ahLst/>
            <a:cxnLst/>
            <a:rect l="l" t="t" r="r" b="b"/>
            <a:pathLst>
              <a:path w="92963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226814" y="8265414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54095" y="8844533"/>
            <a:ext cx="109728" cy="0"/>
          </a:xfrm>
          <a:custGeom>
            <a:avLst/>
            <a:gdLst/>
            <a:ahLst/>
            <a:cxnLst/>
            <a:rect l="l" t="t" r="r" b="b"/>
            <a:pathLst>
              <a:path w="109728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335273" y="8780526"/>
            <a:ext cx="166877" cy="0"/>
          </a:xfrm>
          <a:custGeom>
            <a:avLst/>
            <a:gdLst/>
            <a:ahLst/>
            <a:cxnLst/>
            <a:rect l="l" t="t" r="r" b="b"/>
            <a:pathLst>
              <a:path w="166877" h="0">
                <a:moveTo>
                  <a:pt x="0" y="0"/>
                </a:moveTo>
                <a:lnTo>
                  <a:pt x="16687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043682" y="8666222"/>
            <a:ext cx="69977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D</a:t>
            </a:r>
            <a:r>
              <a:rPr dirty="0" sz="1200" spc="30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114">
                <a:latin typeface="Meiryo"/>
                <a:cs typeface="Meiryo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I</a:t>
            </a:r>
            <a:r>
              <a:rPr dirty="0" baseline="34722" sz="1800" spc="-225" i="1">
                <a:latin typeface="Times New Roman"/>
                <a:cs typeface="Times New Roman"/>
              </a:rPr>
              <a:t> </a:t>
            </a:r>
            <a:r>
              <a:rPr dirty="0" baseline="55555" sz="1050">
                <a:latin typeface="Times New Roman"/>
                <a:cs typeface="Times New Roman"/>
              </a:rPr>
              <a:t>1  </a:t>
            </a:r>
            <a:r>
              <a:rPr dirty="0" baseline="55555" sz="1050" spc="82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22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37814" y="8783822"/>
            <a:ext cx="149860" cy="270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225">
              <a:lnSpc>
                <a:spcPts val="835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255"/>
              </a:lnSpc>
            </a:pPr>
            <a:r>
              <a:rPr dirty="0" baseline="2314" sz="1800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17021" y="8187161"/>
            <a:ext cx="6985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96538" y="8204655"/>
            <a:ext cx="140335" cy="271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225">
              <a:lnSpc>
                <a:spcPts val="835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255"/>
              </a:lnSpc>
            </a:pPr>
            <a:r>
              <a:rPr dirty="0" baseline="2314" sz="1800" i="1">
                <a:latin typeface="Times New Roman"/>
                <a:cs typeface="Times New Roman"/>
              </a:rPr>
              <a:t>I</a:t>
            </a:r>
            <a:r>
              <a:rPr dirty="0" baseline="2314" sz="1800" spc="-225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43682" y="8001782"/>
            <a:ext cx="128079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2407" sz="1800" spc="-15" i="1">
                <a:latin typeface="Times New Roman"/>
                <a:cs typeface="Times New Roman"/>
              </a:rPr>
              <a:t>B</a:t>
            </a:r>
            <a:r>
              <a:rPr dirty="0" baseline="-32407" sz="1800" spc="60" i="1">
                <a:latin typeface="Times New Roman"/>
                <a:cs typeface="Times New Roman"/>
              </a:rPr>
              <a:t> </a:t>
            </a:r>
            <a:r>
              <a:rPr dirty="0" baseline="-32407" sz="1800" spc="-465">
                <a:latin typeface="Meiryo"/>
                <a:cs typeface="Meiryo"/>
              </a:rPr>
              <a:t>=</a:t>
            </a:r>
            <a:r>
              <a:rPr dirty="0" baseline="-32407" sz="1800" spc="-165">
                <a:latin typeface="Meiryo"/>
                <a:cs typeface="Meiryo"/>
              </a:rPr>
              <a:t> </a:t>
            </a:r>
            <a:r>
              <a:rPr dirty="0" baseline="4629" sz="1800" i="1" u="sng">
                <a:latin typeface="Times New Roman"/>
                <a:cs typeface="Times New Roman"/>
              </a:rPr>
              <a:t>U</a:t>
            </a:r>
            <a:r>
              <a:rPr dirty="0" baseline="4629" sz="1800" spc="-195" u="sng">
                <a:latin typeface="Times New Roman"/>
                <a:cs typeface="Times New Roman"/>
              </a:rPr>
              <a:t> </a:t>
            </a:r>
            <a:r>
              <a:rPr dirty="0" sz="700" u="sng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10">
                <a:latin typeface="Times New Roman"/>
                <a:cs typeface="Times New Roman"/>
              </a:rPr>
              <a:t> </a:t>
            </a:r>
            <a:r>
              <a:rPr dirty="0" baseline="-32407" sz="1800" spc="-465">
                <a:latin typeface="Meiryo"/>
                <a:cs typeface="Meiryo"/>
              </a:rPr>
              <a:t>=</a:t>
            </a:r>
            <a:r>
              <a:rPr dirty="0" baseline="-32407" sz="1800" spc="60">
                <a:latin typeface="Meiryo"/>
                <a:cs typeface="Meiryo"/>
              </a:rPr>
              <a:t> </a:t>
            </a:r>
            <a:r>
              <a:rPr dirty="0" baseline="4629" sz="1800" i="1" u="sng">
                <a:latin typeface="Times New Roman"/>
                <a:cs typeface="Times New Roman"/>
              </a:rPr>
              <a:t>I</a:t>
            </a:r>
            <a:r>
              <a:rPr dirty="0" baseline="4629" sz="1800" spc="-225" u="sng">
                <a:latin typeface="Times New Roman"/>
                <a:cs typeface="Times New Roman"/>
              </a:rPr>
              <a:t> </a:t>
            </a:r>
            <a:r>
              <a:rPr dirty="0" baseline="3968" sz="1050" u="sng">
                <a:latin typeface="Times New Roman"/>
                <a:cs typeface="Times New Roman"/>
              </a:rPr>
              <a:t>1</a:t>
            </a:r>
            <a:r>
              <a:rPr dirty="0" baseline="3968" sz="1050" spc="-142" u="sng">
                <a:latin typeface="Times New Roman"/>
                <a:cs typeface="Times New Roman"/>
              </a:rPr>
              <a:t> </a:t>
            </a:r>
            <a:r>
              <a:rPr dirty="0" baseline="4629" sz="1800" spc="-187" u="sng">
                <a:latin typeface="Meiryo"/>
                <a:cs typeface="Meiryo"/>
              </a:rPr>
              <a:t>⋅</a:t>
            </a:r>
            <a:r>
              <a:rPr dirty="0" baseline="4629" sz="1800" spc="-885" u="sng">
                <a:latin typeface="Meiryo"/>
                <a:cs typeface="Meiryo"/>
              </a:rPr>
              <a:t> </a:t>
            </a:r>
            <a:r>
              <a:rPr dirty="0" baseline="4629" sz="1800" i="1" u="sng">
                <a:latin typeface="Times New Roman"/>
                <a:cs typeface="Times New Roman"/>
              </a:rPr>
              <a:t>Z</a:t>
            </a:r>
            <a:r>
              <a:rPr dirty="0" baseline="4629" sz="1800" spc="-240" i="1">
                <a:latin typeface="Times New Roman"/>
                <a:cs typeface="Times New Roman"/>
              </a:rPr>
              <a:t> </a:t>
            </a:r>
            <a:r>
              <a:rPr dirty="0" baseline="-15873" sz="1050" u="sng">
                <a:latin typeface="Times New Roman"/>
                <a:cs typeface="Times New Roman"/>
              </a:rPr>
              <a:t>1</a:t>
            </a:r>
            <a:r>
              <a:rPr dirty="0" baseline="-15873" sz="1050" u="sng">
                <a:latin typeface="Times New Roman"/>
                <a:cs typeface="Times New Roman"/>
              </a:rPr>
              <a:t> </a:t>
            </a:r>
            <a:r>
              <a:rPr dirty="0" baseline="-15873" sz="1050">
                <a:latin typeface="Times New Roman"/>
                <a:cs typeface="Times New Roman"/>
              </a:rPr>
              <a:t>  </a:t>
            </a:r>
            <a:r>
              <a:rPr dirty="0" baseline="-32407" sz="1800" spc="-465">
                <a:latin typeface="Meiryo"/>
                <a:cs typeface="Meiryo"/>
              </a:rPr>
              <a:t>=</a:t>
            </a:r>
            <a:r>
              <a:rPr dirty="0" baseline="-32407" sz="1800" spc="-104">
                <a:latin typeface="Meiryo"/>
                <a:cs typeface="Meiryo"/>
              </a:rPr>
              <a:t> </a:t>
            </a:r>
            <a:r>
              <a:rPr dirty="0" baseline="-32407" sz="1800" i="1">
                <a:latin typeface="Times New Roman"/>
                <a:cs typeface="Times New Roman"/>
              </a:rPr>
              <a:t>Z</a:t>
            </a:r>
            <a:endParaRPr baseline="-32407"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34003" y="8204655"/>
            <a:ext cx="150495" cy="408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225">
              <a:lnSpc>
                <a:spcPts val="835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255"/>
              </a:lnSpc>
            </a:pPr>
            <a:r>
              <a:rPr dirty="0" baseline="2314" sz="1800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  <a:spcBef>
                <a:spcPts val="190"/>
              </a:spcBef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52253" y="7916628"/>
            <a:ext cx="4095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48292" y="8450048"/>
            <a:ext cx="453390" cy="269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860">
              <a:lnSpc>
                <a:spcPts val="819"/>
              </a:lnSpc>
              <a:tabLst>
                <a:tab pos="335280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265"/>
              </a:lnSpc>
            </a:pP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75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68165" y="8305283"/>
            <a:ext cx="6985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58440" y="7916616"/>
            <a:ext cx="586105" cy="269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>
              <a:lnSpc>
                <a:spcPts val="830"/>
              </a:lnSpc>
              <a:tabLst>
                <a:tab pos="44640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270"/>
              </a:lnSpc>
              <a:tabLst>
                <a:tab pos="396240" algn="l"/>
              </a:tabLst>
            </a:pPr>
            <a:r>
              <a:rPr dirty="0" baseline="4629" sz="1800" spc="-15" i="1" u="sng">
                <a:latin typeface="Times New Roman"/>
                <a:cs typeface="Times New Roman"/>
              </a:rPr>
              <a:t>U</a:t>
            </a:r>
            <a:r>
              <a:rPr dirty="0" baseline="4629" sz="1800" spc="-19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1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35" u="sng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baseline="4629" sz="1800" spc="-15" i="1" u="sng">
                <a:latin typeface="Times New Roman"/>
                <a:cs typeface="Times New Roman"/>
              </a:rPr>
              <a:t>U</a:t>
            </a:r>
            <a:r>
              <a:rPr dirty="0" baseline="4629" sz="1800" spc="-202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18383" y="8093918"/>
            <a:ext cx="206375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endParaRPr baseline="2314" sz="1800">
              <a:latin typeface="Meiryo"/>
              <a:cs typeface="Meiry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48307" y="8011856"/>
            <a:ext cx="76835" cy="270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860">
              <a:lnSpc>
                <a:spcPts val="835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195"/>
              </a:lnSpc>
            </a:pPr>
            <a:r>
              <a:rPr dirty="0" sz="1200" spc="-5" i="1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19819" y="8087084"/>
            <a:ext cx="1092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20">
                <a:latin typeface="Meiryo"/>
                <a:cs typeface="Meiryo"/>
              </a:rPr>
              <a:t>=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65317" y="8206004"/>
            <a:ext cx="1098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55402" y="8206004"/>
            <a:ext cx="1098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68144" y="8305288"/>
            <a:ext cx="10160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i="1">
                <a:latin typeface="Times New Roman"/>
                <a:cs typeface="Times New Roman"/>
              </a:rPr>
              <a:t>кз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58850" y="7604755"/>
            <a:ext cx="61087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Находим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8850" y="6766555"/>
            <a:ext cx="245300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Режим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короткого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замыкания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>
                <a:latin typeface="Times New Roman"/>
                <a:cs typeface="Times New Roman"/>
              </a:rPr>
              <a:t>. 3).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24909" y="7501805"/>
            <a:ext cx="72898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800" spc="-1814">
                <a:latin typeface="Meiryo"/>
                <a:cs typeface="Meiryo"/>
              </a:rPr>
              <a:t>⎪</a:t>
            </a:r>
            <a:r>
              <a:rPr dirty="0" baseline="-11574" sz="1800" spc="-855">
                <a:latin typeface="Meiryo"/>
                <a:cs typeface="Meiryo"/>
              </a:rPr>
              <a:t>⎩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75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D</a:t>
            </a:r>
            <a:r>
              <a:rPr dirty="0" baseline="2314" sz="1800" spc="-150" i="1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70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20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24909" y="7186328"/>
            <a:ext cx="755650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1080">
                <a:latin typeface="Meiryo"/>
                <a:cs typeface="Meiryo"/>
              </a:rPr>
              <a:t>⎪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82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B</a:t>
            </a:r>
            <a:r>
              <a:rPr dirty="0" baseline="2314" sz="1800" spc="-135" i="1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77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24909" y="7314403"/>
            <a:ext cx="15811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r>
              <a:rPr dirty="0" sz="1200" spc="-280">
                <a:latin typeface="Meiryo"/>
                <a:cs typeface="Meiryo"/>
              </a:rPr>
              <a:t> </a:t>
            </a:r>
            <a:r>
              <a:rPr dirty="0" baseline="-27777" sz="1050" spc="-82">
                <a:latin typeface="Meiryo"/>
                <a:cs typeface="Meiryo"/>
              </a:rPr>
              <a:t>•</a:t>
            </a:r>
            <a:endParaRPr baseline="-27777" sz="1050">
              <a:latin typeface="Meiryo"/>
              <a:cs typeface="Meiry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24909" y="7038561"/>
            <a:ext cx="17907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922">
                <a:latin typeface="Meiryo"/>
                <a:cs typeface="Meiryo"/>
              </a:rPr>
              <a:t>⎧</a:t>
            </a:r>
            <a:r>
              <a:rPr dirty="0" baseline="-20833" sz="1800" spc="-17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10501" y="6771337"/>
            <a:ext cx="505459" cy="270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3500">
              <a:lnSpc>
                <a:spcPts val="825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285"/>
              </a:lnSpc>
            </a:pP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=</a:t>
            </a:r>
            <a:r>
              <a:rPr dirty="0" baseline="4629" sz="1800" spc="-157">
                <a:latin typeface="Meiryo"/>
                <a:cs typeface="Meiryo"/>
              </a:rPr>
              <a:t> </a:t>
            </a:r>
            <a:r>
              <a:rPr dirty="0" baseline="4629" sz="1800" spc="-44">
                <a:latin typeface="Times New Roman"/>
                <a:cs typeface="Times New Roman"/>
              </a:rPr>
              <a:t>0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14697" y="7419844"/>
            <a:ext cx="666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40581" y="7102061"/>
            <a:ext cx="666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973323" y="6401561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805683" y="6435852"/>
            <a:ext cx="506729" cy="0"/>
          </a:xfrm>
          <a:custGeom>
            <a:avLst/>
            <a:gdLst/>
            <a:ahLst/>
            <a:cxnLst/>
            <a:rect l="l" t="t" r="r" b="b"/>
            <a:pathLst>
              <a:path w="506729" h="0">
                <a:moveTo>
                  <a:pt x="0" y="0"/>
                </a:moveTo>
                <a:lnTo>
                  <a:pt x="506729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805941" y="6439658"/>
            <a:ext cx="492125" cy="218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Z</a:t>
            </a:r>
            <a:r>
              <a:rPr dirty="0" sz="1200" spc="-160" i="1">
                <a:latin typeface="Times New Roman"/>
                <a:cs typeface="Times New Roman"/>
              </a:rPr>
              <a:t> </a:t>
            </a:r>
            <a:r>
              <a:rPr dirty="0" baseline="-23809" sz="1050" spc="-7">
                <a:latin typeface="Times New Roman"/>
                <a:cs typeface="Times New Roman"/>
              </a:rPr>
              <a:t>1</a:t>
            </a:r>
            <a:r>
              <a:rPr dirty="0" baseline="-23809" sz="1050">
                <a:latin typeface="Times New Roman"/>
                <a:cs typeface="Times New Roman"/>
              </a:rPr>
              <a:t> </a:t>
            </a:r>
            <a:r>
              <a:rPr dirty="0" baseline="-23809" sz="1050" spc="-15">
                <a:latin typeface="Times New Roman"/>
                <a:cs typeface="Times New Roman"/>
              </a:rPr>
              <a:t> </a:t>
            </a:r>
            <a:r>
              <a:rPr dirty="0" sz="1200" spc="-320">
                <a:latin typeface="Meiryo"/>
                <a:cs typeface="Meiryo"/>
              </a:rPr>
              <a:t>+</a:t>
            </a:r>
            <a:r>
              <a:rPr dirty="0" sz="1200" spc="-130">
                <a:latin typeface="Meiryo"/>
                <a:cs typeface="Meiryo"/>
              </a:rPr>
              <a:t> </a:t>
            </a:r>
            <a:r>
              <a:rPr dirty="0" sz="1200" spc="-10" i="1" u="sng">
                <a:latin typeface="Times New Roman"/>
                <a:cs typeface="Times New Roman"/>
              </a:rPr>
              <a:t>Z</a:t>
            </a:r>
            <a:r>
              <a:rPr dirty="0" sz="1200" spc="-80" i="1">
                <a:latin typeface="Times New Roman"/>
                <a:cs typeface="Times New Roman"/>
              </a:rPr>
              <a:t> </a:t>
            </a:r>
            <a:r>
              <a:rPr dirty="0" baseline="-23809" sz="1050" spc="-7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60617" y="6224031"/>
            <a:ext cx="182880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Times New Roman"/>
                <a:cs typeface="Times New Roman"/>
              </a:rPr>
              <a:t>Z</a:t>
            </a:r>
            <a:r>
              <a:rPr dirty="0" sz="1200" spc="-80" i="1">
                <a:latin typeface="Times New Roman"/>
                <a:cs typeface="Times New Roman"/>
              </a:rPr>
              <a:t> </a:t>
            </a:r>
            <a:r>
              <a:rPr dirty="0" baseline="-23809" sz="1050" spc="-7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53030" y="6246364"/>
            <a:ext cx="1139825" cy="292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3500">
              <a:lnSpc>
                <a:spcPts val="825"/>
              </a:lnSpc>
              <a:tabLst>
                <a:tab pos="396240" algn="l"/>
                <a:tab pos="95186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280"/>
              </a:lnSpc>
            </a:pP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89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95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307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Z</a:t>
            </a:r>
            <a:r>
              <a:rPr dirty="0" baseline="2314" sz="1800" spc="-120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</a:t>
            </a:r>
            <a:r>
              <a:rPr dirty="0" baseline="-15873" sz="1050">
                <a:latin typeface="Times New Roman"/>
                <a:cs typeface="Times New Roman"/>
              </a:rPr>
              <a:t>  </a:t>
            </a:r>
            <a:r>
              <a:rPr dirty="0" baseline="-15873" sz="1050" spc="-82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315">
                <a:latin typeface="Meiryo"/>
                <a:cs typeface="Meiryo"/>
              </a:rPr>
              <a:t> 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95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endParaRPr baseline="2314" sz="1800">
              <a:latin typeface="Meiryo"/>
              <a:cs typeface="Meiry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73883" y="5789646"/>
            <a:ext cx="533400" cy="423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0065" algn="l"/>
              </a:tabLst>
            </a:pPr>
            <a:r>
              <a:rPr dirty="0" baseline="2314" sz="1800" spc="-7" u="sng">
                <a:latin typeface="Times New Roman"/>
                <a:cs typeface="Times New Roman"/>
              </a:rPr>
              <a:t> </a:t>
            </a:r>
            <a:r>
              <a:rPr dirty="0" baseline="2314" sz="1800" spc="-7" u="sng">
                <a:latin typeface="Times New Roman"/>
                <a:cs typeface="Times New Roman"/>
              </a:rPr>
              <a:t>  </a:t>
            </a:r>
            <a:r>
              <a:rPr dirty="0" baseline="2314" sz="1800" spc="15" u="sng">
                <a:latin typeface="Times New Roman"/>
                <a:cs typeface="Times New Roman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U</a:t>
            </a:r>
            <a:r>
              <a:rPr dirty="0" baseline="2314" sz="1800" spc="-209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1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75"/>
              </a:spcBef>
            </a:pPr>
            <a:r>
              <a:rPr dirty="0" sz="1200" spc="-10" i="1" u="sng">
                <a:latin typeface="Times New Roman"/>
                <a:cs typeface="Times New Roman"/>
              </a:rPr>
              <a:t>Z</a:t>
            </a:r>
            <a:r>
              <a:rPr dirty="0" sz="1200" spc="-160" i="1">
                <a:latin typeface="Times New Roman"/>
                <a:cs typeface="Times New Roman"/>
              </a:rPr>
              <a:t> </a:t>
            </a:r>
            <a:r>
              <a:rPr dirty="0" baseline="-23809" sz="1050" spc="-7">
                <a:latin typeface="Times New Roman"/>
                <a:cs typeface="Times New Roman"/>
              </a:rPr>
              <a:t>1</a:t>
            </a:r>
            <a:r>
              <a:rPr dirty="0" baseline="-23809" sz="1050">
                <a:latin typeface="Times New Roman"/>
                <a:cs typeface="Times New Roman"/>
              </a:rPr>
              <a:t> </a:t>
            </a:r>
            <a:r>
              <a:rPr dirty="0" baseline="-23809" sz="1050" spc="-7">
                <a:latin typeface="Times New Roman"/>
                <a:cs typeface="Times New Roman"/>
              </a:rPr>
              <a:t> </a:t>
            </a:r>
            <a:r>
              <a:rPr dirty="0" sz="1200" spc="-320">
                <a:latin typeface="Meiryo"/>
                <a:cs typeface="Meiryo"/>
              </a:rPr>
              <a:t>+</a:t>
            </a:r>
            <a:r>
              <a:rPr dirty="0" sz="1200" spc="-130">
                <a:latin typeface="Meiryo"/>
                <a:cs typeface="Meiryo"/>
              </a:rPr>
              <a:t> </a:t>
            </a:r>
            <a:r>
              <a:rPr dirty="0" sz="1200" spc="-10" i="1" u="sng">
                <a:latin typeface="Times New Roman"/>
                <a:cs typeface="Times New Roman"/>
              </a:rPr>
              <a:t>Z</a:t>
            </a:r>
            <a:r>
              <a:rPr dirty="0" sz="1200" spc="-80" i="1">
                <a:latin typeface="Times New Roman"/>
                <a:cs typeface="Times New Roman"/>
              </a:rPr>
              <a:t> </a:t>
            </a:r>
            <a:r>
              <a:rPr dirty="0" baseline="-23809" sz="1050" spc="-7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65451" y="5789646"/>
            <a:ext cx="263525" cy="423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0190" algn="l"/>
              </a:tabLst>
            </a:pPr>
            <a:r>
              <a:rPr dirty="0" baseline="2314" sz="1800" spc="-247" u="sng">
                <a:latin typeface="Times New Roman"/>
                <a:cs typeface="Times New Roman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U</a:t>
            </a:r>
            <a:r>
              <a:rPr dirty="0" baseline="2314" sz="1800" spc="-19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1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  <a:p>
            <a:pPr marL="25400">
              <a:lnSpc>
                <a:spcPts val="1435"/>
              </a:lnSpc>
              <a:spcBef>
                <a:spcPts val="455"/>
              </a:spcBef>
            </a:pPr>
            <a:r>
              <a:rPr dirty="0" baseline="13888" sz="1800" spc="-15" i="1" u="sng">
                <a:latin typeface="Times New Roman"/>
                <a:cs typeface="Times New Roman"/>
              </a:rPr>
              <a:t>Z</a:t>
            </a:r>
            <a:r>
              <a:rPr dirty="0" baseline="13888" sz="1800" spc="-75" i="1">
                <a:latin typeface="Times New Roman"/>
                <a:cs typeface="Times New Roman"/>
              </a:rPr>
              <a:t> </a:t>
            </a:r>
            <a:r>
              <a:rPr dirty="0" sz="700" spc="-5" i="1">
                <a:latin typeface="Times New Roman"/>
                <a:cs typeface="Times New Roman"/>
              </a:rPr>
              <a:t>хх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72024" y="5801380"/>
            <a:ext cx="276860" cy="269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225">
              <a:lnSpc>
                <a:spcPts val="819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265"/>
              </a:lnSpc>
            </a:pP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endParaRPr baseline="2314" sz="1800">
              <a:latin typeface="Meiryo"/>
              <a:cs typeface="Meiry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48202" y="5875898"/>
            <a:ext cx="1092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20">
                <a:latin typeface="Meiryo"/>
                <a:cs typeface="Meiryo"/>
              </a:rPr>
              <a:t>=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78129" y="5705380"/>
            <a:ext cx="666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34043" y="5705380"/>
            <a:ext cx="666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233671" y="5913120"/>
            <a:ext cx="210312" cy="0"/>
          </a:xfrm>
          <a:custGeom>
            <a:avLst/>
            <a:gdLst/>
            <a:ahLst/>
            <a:cxnLst/>
            <a:rect l="l" t="t" r="r" b="b"/>
            <a:pathLst>
              <a:path w="210312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628388" y="5878829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939284" y="5878829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783835" y="6096000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615434" y="5913120"/>
            <a:ext cx="509015" cy="0"/>
          </a:xfrm>
          <a:custGeom>
            <a:avLst/>
            <a:gdLst/>
            <a:ahLst/>
            <a:cxnLst/>
            <a:rect l="l" t="t" r="r" b="b"/>
            <a:pathLst>
              <a:path w="509015" h="0">
                <a:moveTo>
                  <a:pt x="0" y="0"/>
                </a:moveTo>
                <a:lnTo>
                  <a:pt x="50901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510784" y="5878829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502402" y="6096000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489447" y="591312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968496" y="6560057"/>
            <a:ext cx="98298" cy="0"/>
          </a:xfrm>
          <a:custGeom>
            <a:avLst/>
            <a:gdLst/>
            <a:ahLst/>
            <a:cxnLst/>
            <a:rect l="l" t="t" r="r" b="b"/>
            <a:pathLst>
              <a:path w="98298" h="0">
                <a:moveTo>
                  <a:pt x="0" y="0"/>
                </a:moveTo>
                <a:lnTo>
                  <a:pt x="982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238244" y="6493764"/>
            <a:ext cx="210312" cy="0"/>
          </a:xfrm>
          <a:custGeom>
            <a:avLst/>
            <a:gdLst/>
            <a:ahLst/>
            <a:cxnLst/>
            <a:rect l="l" t="t" r="r" b="b"/>
            <a:pathLst>
              <a:path w="210312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632959" y="6676643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620005" y="6493764"/>
            <a:ext cx="198119" cy="0"/>
          </a:xfrm>
          <a:custGeom>
            <a:avLst/>
            <a:gdLst/>
            <a:ahLst/>
            <a:cxnLst/>
            <a:rect l="l" t="t" r="r" b="b"/>
            <a:pathLst>
              <a:path w="198119" h="0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733797" y="6598408"/>
            <a:ext cx="6985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63451" y="6645654"/>
            <a:ext cx="6985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948938" y="6379459"/>
            <a:ext cx="64135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Times New Roman"/>
                <a:cs typeface="Times New Roman"/>
              </a:rPr>
              <a:t>C</a:t>
            </a:r>
            <a:r>
              <a:rPr dirty="0" sz="1200" spc="80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>
                <a:latin typeface="Meiryo"/>
                <a:cs typeface="Meiryo"/>
              </a:rPr>
              <a:t> </a:t>
            </a:r>
            <a:r>
              <a:rPr dirty="0" sz="1200" spc="-125">
                <a:latin typeface="Meiryo"/>
                <a:cs typeface="Meiryo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I</a:t>
            </a:r>
            <a:r>
              <a:rPr dirty="0" baseline="34722" sz="1800" spc="-225" i="1">
                <a:latin typeface="Times New Roman"/>
                <a:cs typeface="Times New Roman"/>
              </a:rPr>
              <a:t> </a:t>
            </a:r>
            <a:r>
              <a:rPr dirty="0" baseline="55555" sz="1050" spc="-7">
                <a:latin typeface="Times New Roman"/>
                <a:cs typeface="Times New Roman"/>
              </a:rPr>
              <a:t>1</a:t>
            </a:r>
            <a:r>
              <a:rPr dirty="0" baseline="55555" sz="1050">
                <a:latin typeface="Times New Roman"/>
                <a:cs typeface="Times New Roman"/>
              </a:rPr>
              <a:t>   </a:t>
            </a:r>
            <a:r>
              <a:rPr dirty="0" baseline="55555" sz="1050" spc="82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883869" y="6017004"/>
            <a:ext cx="78930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1520" algn="l"/>
              </a:tabLst>
            </a:pP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-5">
                <a:latin typeface="Times New Roman"/>
                <a:cs typeface="Times New Roman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65702" y="5798815"/>
            <a:ext cx="170497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A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35">
                <a:latin typeface="Meiryo"/>
                <a:cs typeface="Meiryo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U</a:t>
            </a:r>
            <a:r>
              <a:rPr dirty="0" baseline="34722" sz="1800" spc="-195" i="1">
                <a:latin typeface="Times New Roman"/>
                <a:cs typeface="Times New Roman"/>
              </a:rPr>
              <a:t> </a:t>
            </a:r>
            <a:r>
              <a:rPr dirty="0" baseline="55555" sz="1050" spc="-7">
                <a:latin typeface="Times New Roman"/>
                <a:cs typeface="Times New Roman"/>
              </a:rPr>
              <a:t>1</a:t>
            </a:r>
            <a:r>
              <a:rPr dirty="0" baseline="55555" sz="1050">
                <a:latin typeface="Times New Roman"/>
                <a:cs typeface="Times New Roman"/>
              </a:rPr>
              <a:t>  </a:t>
            </a:r>
            <a:r>
              <a:rPr dirty="0" baseline="55555" sz="1050" spc="89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30">
                <a:latin typeface="Meiryo"/>
                <a:cs typeface="Meiryo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Z</a:t>
            </a:r>
            <a:r>
              <a:rPr dirty="0" baseline="34722" sz="1800" spc="-240" i="1">
                <a:latin typeface="Times New Roman"/>
                <a:cs typeface="Times New Roman"/>
              </a:rPr>
              <a:t> </a:t>
            </a:r>
            <a:r>
              <a:rPr dirty="0" baseline="39682" sz="1050" spc="-7">
                <a:latin typeface="Times New Roman"/>
                <a:cs typeface="Times New Roman"/>
              </a:rPr>
              <a:t>1</a:t>
            </a:r>
            <a:r>
              <a:rPr dirty="0" baseline="39682" sz="1050">
                <a:latin typeface="Times New Roman"/>
                <a:cs typeface="Times New Roman"/>
              </a:rPr>
              <a:t> </a:t>
            </a:r>
            <a:r>
              <a:rPr dirty="0" baseline="39682" sz="1050" spc="-7">
                <a:latin typeface="Times New Roman"/>
                <a:cs typeface="Times New Roman"/>
              </a:rPr>
              <a:t> </a:t>
            </a:r>
            <a:r>
              <a:rPr dirty="0" baseline="34722" sz="1800" spc="-465">
                <a:latin typeface="Meiryo"/>
                <a:cs typeface="Meiryo"/>
              </a:rPr>
              <a:t>+</a:t>
            </a:r>
            <a:r>
              <a:rPr dirty="0" baseline="34722" sz="1800" spc="-187">
                <a:latin typeface="Meiryo"/>
                <a:cs typeface="Meiryo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Z</a:t>
            </a:r>
            <a:r>
              <a:rPr dirty="0" baseline="34722" sz="1800" spc="-112" i="1">
                <a:latin typeface="Times New Roman"/>
                <a:cs typeface="Times New Roman"/>
              </a:rPr>
              <a:t> </a:t>
            </a:r>
            <a:r>
              <a:rPr dirty="0" baseline="39682" sz="1050" spc="-7">
                <a:latin typeface="Times New Roman"/>
                <a:cs typeface="Times New Roman"/>
              </a:rPr>
              <a:t>2</a:t>
            </a:r>
            <a:r>
              <a:rPr dirty="0" baseline="39682" sz="1050">
                <a:latin typeface="Times New Roman"/>
                <a:cs typeface="Times New Roman"/>
              </a:rPr>
              <a:t>  </a:t>
            </a:r>
            <a:r>
              <a:rPr dirty="0" baseline="39682" sz="1050" spc="6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22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16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35">
                <a:latin typeface="Meiryo"/>
                <a:cs typeface="Meiryo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Z</a:t>
            </a:r>
            <a:r>
              <a:rPr dirty="0" baseline="34722" sz="1800" spc="-240" i="1">
                <a:latin typeface="Times New Roman"/>
                <a:cs typeface="Times New Roman"/>
              </a:rPr>
              <a:t> </a:t>
            </a:r>
            <a:r>
              <a:rPr dirty="0" baseline="39682" sz="1050" spc="-7">
                <a:latin typeface="Times New Roman"/>
                <a:cs typeface="Times New Roman"/>
              </a:rPr>
              <a:t>1</a:t>
            </a:r>
            <a:endParaRPr baseline="39682" sz="10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7161" y="5915657"/>
            <a:ext cx="211454" cy="4102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38100">
              <a:lnSpc>
                <a:spcPts val="835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algn="ctr">
              <a:lnSpc>
                <a:spcPts val="1275"/>
              </a:lnSpc>
            </a:pPr>
            <a:r>
              <a:rPr dirty="0" baseline="2314" sz="1800" i="1">
                <a:latin typeface="Times New Roman"/>
                <a:cs typeface="Times New Roman"/>
              </a:rPr>
              <a:t>U</a:t>
            </a:r>
            <a:r>
              <a:rPr dirty="0" baseline="2314" sz="1800" spc="-8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algn="ctr" marR="12065">
              <a:lnSpc>
                <a:spcPct val="100000"/>
              </a:lnSpc>
              <a:spcBef>
                <a:spcPts val="190"/>
              </a:spcBef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668265" y="6283447"/>
            <a:ext cx="10160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620259" y="6499092"/>
            <a:ext cx="110489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221734" y="6497062"/>
            <a:ext cx="135890" cy="270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>
              <a:lnSpc>
                <a:spcPts val="835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2700">
              <a:lnSpc>
                <a:spcPts val="1200"/>
              </a:lnSpc>
            </a:pPr>
            <a:r>
              <a:rPr dirty="0" sz="1200" i="1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71135" y="5917686"/>
            <a:ext cx="82931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0885" algn="l"/>
              </a:tabLst>
            </a:pPr>
            <a:r>
              <a:rPr dirty="0" sz="1200" i="1">
                <a:latin typeface="Times New Roman"/>
                <a:cs typeface="Times New Roman"/>
              </a:rPr>
              <a:t>Z	</a:t>
            </a:r>
            <a:r>
              <a:rPr dirty="0" sz="1200" i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275926" y="5627659"/>
            <a:ext cx="666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58850" y="5394956"/>
            <a:ext cx="61087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Находим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58850" y="4480556"/>
            <a:ext cx="204470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Режим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холостого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хода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 spc="-10">
                <a:latin typeface="Times New Roman"/>
                <a:cs typeface="Times New Roman"/>
              </a:rPr>
              <a:t>. 2).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191510" y="5294310"/>
            <a:ext cx="760730" cy="220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203" sz="1800" spc="-1814">
                <a:latin typeface="Meiryo"/>
                <a:cs typeface="Meiryo"/>
              </a:rPr>
              <a:t>⎪</a:t>
            </a:r>
            <a:r>
              <a:rPr dirty="0" baseline="-9259" sz="1800" spc="-862">
                <a:latin typeface="Meiryo"/>
                <a:cs typeface="Meiryo"/>
              </a:rPr>
              <a:t>⎩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187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C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baseline="2314" sz="1800" spc="-82">
                <a:latin typeface="Meiryo"/>
                <a:cs typeface="Meiryo"/>
              </a:rPr>
              <a:t>⋅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191510" y="4976528"/>
            <a:ext cx="798830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1080">
                <a:latin typeface="Meiryo"/>
                <a:cs typeface="Meiryo"/>
              </a:rPr>
              <a:t>⎪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A</a:t>
            </a:r>
            <a:r>
              <a:rPr dirty="0" baseline="2314" sz="1800" spc="-225" i="1">
                <a:latin typeface="Times New Roman"/>
                <a:cs typeface="Times New Roman"/>
              </a:rPr>
              <a:t> </a:t>
            </a:r>
            <a:r>
              <a:rPr dirty="0" baseline="2314" sz="1800" spc="-82">
                <a:latin typeface="Meiryo"/>
                <a:cs typeface="Meiryo"/>
              </a:rPr>
              <a:t>⋅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191510" y="5104603"/>
            <a:ext cx="15811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r>
              <a:rPr dirty="0" sz="1200" spc="-280">
                <a:latin typeface="Meiryo"/>
                <a:cs typeface="Meiryo"/>
              </a:rPr>
              <a:t> </a:t>
            </a:r>
            <a:r>
              <a:rPr dirty="0" baseline="-27777" sz="1050" spc="-82">
                <a:latin typeface="Meiryo"/>
                <a:cs typeface="Meiryo"/>
              </a:rPr>
              <a:t>•</a:t>
            </a:r>
            <a:endParaRPr baseline="-27777" sz="1050">
              <a:latin typeface="Meiryo"/>
              <a:cs typeface="Meiryo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191510" y="4828761"/>
            <a:ext cx="17907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922">
                <a:latin typeface="Meiryo"/>
                <a:cs typeface="Meiryo"/>
              </a:rPr>
              <a:t>⎧</a:t>
            </a:r>
            <a:r>
              <a:rPr dirty="0" baseline="-20833" sz="1800" spc="-17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039110" y="3827430"/>
            <a:ext cx="1253490" cy="10045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1080">
                <a:latin typeface="Meiryo"/>
                <a:cs typeface="Meiryo"/>
              </a:rPr>
              <a:t>⎪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=</a:t>
            </a:r>
            <a:r>
              <a:rPr dirty="0" baseline="4629" sz="1800" spc="7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A</a:t>
            </a:r>
            <a:r>
              <a:rPr dirty="0" baseline="4629" sz="1800" spc="-225" i="1">
                <a:latin typeface="Times New Roman"/>
                <a:cs typeface="Times New Roman"/>
              </a:rPr>
              <a:t> </a:t>
            </a:r>
            <a:r>
              <a:rPr dirty="0" baseline="4629" sz="1800" spc="-82">
                <a:latin typeface="Meiryo"/>
                <a:cs typeface="Meiryo"/>
              </a:rPr>
              <a:t>⋅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+</a:t>
            </a:r>
            <a:r>
              <a:rPr dirty="0" baseline="4629" sz="1800" spc="-165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B</a:t>
            </a:r>
            <a:r>
              <a:rPr dirty="0" baseline="4629" sz="1800" spc="-142" i="1">
                <a:latin typeface="Times New Roman"/>
                <a:cs typeface="Times New Roman"/>
              </a:rPr>
              <a:t> </a:t>
            </a:r>
            <a:r>
              <a:rPr dirty="0" baseline="4629" sz="1800" spc="-187">
                <a:latin typeface="Meiryo"/>
                <a:cs typeface="Meiryo"/>
              </a:rPr>
              <a:t>⋅</a:t>
            </a:r>
            <a:r>
              <a:rPr dirty="0" baseline="4629" sz="1800" spc="-277">
                <a:latin typeface="Meiryo"/>
                <a:cs typeface="Meiryo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I</a:t>
            </a:r>
            <a:r>
              <a:rPr dirty="0" baseline="4629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baseline="16203" sz="1800" spc="-1814">
                <a:latin typeface="Meiryo"/>
                <a:cs typeface="Meiryo"/>
              </a:rPr>
              <a:t>⎪</a:t>
            </a:r>
            <a:r>
              <a:rPr dirty="0" baseline="-9259" sz="1800" spc="-855">
                <a:latin typeface="Meiryo"/>
                <a:cs typeface="Meiryo"/>
              </a:rPr>
              <a:t>⎩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187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C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baseline="2314" sz="1800" spc="-82">
                <a:latin typeface="Meiryo"/>
                <a:cs typeface="Meiryo"/>
              </a:rPr>
              <a:t>⋅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+</a:t>
            </a:r>
            <a:r>
              <a:rPr dirty="0" baseline="2314" sz="1800" spc="-165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D</a:t>
            </a:r>
            <a:r>
              <a:rPr dirty="0" baseline="2314" sz="1800" spc="-150" i="1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70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1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80340">
              <a:lnSpc>
                <a:spcPts val="825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  <a:p>
            <a:pPr marL="169545">
              <a:lnSpc>
                <a:spcPts val="1260"/>
              </a:lnSpc>
            </a:pP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157">
                <a:latin typeface="Meiryo"/>
                <a:cs typeface="Meiryo"/>
              </a:rPr>
              <a:t> </a:t>
            </a:r>
            <a:r>
              <a:rPr dirty="0" baseline="2314" sz="1800" spc="-52">
                <a:latin typeface="Times New Roman"/>
                <a:cs typeface="Times New Roman"/>
              </a:rPr>
              <a:t>0</a:t>
            </a:r>
            <a:r>
              <a:rPr dirty="0" baseline="2314" sz="1800" spc="-7">
                <a:latin typeface="Times New Roman"/>
                <a:cs typeface="Times New Roman"/>
              </a:rPr>
              <a:t>,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790441" y="5210044"/>
            <a:ext cx="666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828558" y="4892261"/>
            <a:ext cx="666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039110" y="3955545"/>
            <a:ext cx="15748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r>
              <a:rPr dirty="0" sz="1200" spc="-280">
                <a:latin typeface="Meiryo"/>
                <a:cs typeface="Meiryo"/>
              </a:rPr>
              <a:t> </a:t>
            </a:r>
            <a:r>
              <a:rPr dirty="0" baseline="-23809" sz="1050" spc="-82">
                <a:latin typeface="Meiryo"/>
                <a:cs typeface="Meiryo"/>
              </a:rPr>
              <a:t>•</a:t>
            </a:r>
            <a:endParaRPr baseline="-23809" sz="1050">
              <a:latin typeface="Meiryo"/>
              <a:cs typeface="Meiryo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039110" y="3679686"/>
            <a:ext cx="17907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922">
                <a:latin typeface="Meiryo"/>
                <a:cs typeface="Meiryo"/>
              </a:rPr>
              <a:t>⎧</a:t>
            </a:r>
            <a:r>
              <a:rPr dirty="0" baseline="-20833" sz="1800" spc="-17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638037" y="4060186"/>
            <a:ext cx="56007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0609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676102" y="3743186"/>
            <a:ext cx="54229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831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58850" y="3108955"/>
            <a:ext cx="2992755" cy="499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0">
              <a:lnSpc>
                <a:spcPct val="100000"/>
              </a:lnSpc>
            </a:pPr>
            <a:r>
              <a:rPr dirty="0" sz="1200" spc="5" i="1" u="sng">
                <a:latin typeface="Times New Roman"/>
                <a:cs typeface="Times New Roman"/>
              </a:rPr>
              <a:t>Z</a:t>
            </a:r>
            <a:r>
              <a:rPr dirty="0" baseline="-15432" sz="1350">
                <a:latin typeface="Times New Roman"/>
                <a:cs typeface="Times New Roman"/>
              </a:rPr>
              <a:t>хх</a:t>
            </a:r>
            <a:r>
              <a:rPr dirty="0" baseline="-15432" sz="1350" spc="112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 i="1" u="sng">
                <a:latin typeface="Times New Roman"/>
                <a:cs typeface="Times New Roman"/>
              </a:rPr>
              <a:t>Z</a:t>
            </a:r>
            <a:r>
              <a:rPr dirty="0" baseline="-15432" sz="1350">
                <a:latin typeface="Times New Roman"/>
                <a:cs typeface="Times New Roman"/>
              </a:rPr>
              <a:t>1</a:t>
            </a:r>
            <a:r>
              <a:rPr dirty="0" baseline="-15432" sz="1350" spc="112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 i="1" u="sng">
                <a:latin typeface="Times New Roman"/>
                <a:cs typeface="Times New Roman"/>
              </a:rPr>
              <a:t>Z</a:t>
            </a:r>
            <a:r>
              <a:rPr dirty="0" baseline="-15432" sz="1350">
                <a:latin typeface="Times New Roman"/>
                <a:cs typeface="Times New Roman"/>
              </a:rPr>
              <a:t>2</a:t>
            </a:r>
            <a:endParaRPr baseline="-15432" sz="135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0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Уравнения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0" i="1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параметров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86350" y="3204972"/>
            <a:ext cx="84582" cy="0"/>
          </a:xfrm>
          <a:custGeom>
            <a:avLst/>
            <a:gdLst/>
            <a:ahLst/>
            <a:cxnLst/>
            <a:rect l="l" t="t" r="r" b="b"/>
            <a:pathLst>
              <a:path w="84582" h="0">
                <a:moveTo>
                  <a:pt x="0" y="0"/>
                </a:moveTo>
                <a:lnTo>
                  <a:pt x="84582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439155" y="3204972"/>
            <a:ext cx="84582" cy="0"/>
          </a:xfrm>
          <a:custGeom>
            <a:avLst/>
            <a:gdLst/>
            <a:ahLst/>
            <a:cxnLst/>
            <a:rect l="l" t="t" r="r" b="b"/>
            <a:pathLst>
              <a:path w="84582" h="0">
                <a:moveTo>
                  <a:pt x="0" y="0"/>
                </a:moveTo>
                <a:lnTo>
                  <a:pt x="84582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1440946" y="1594108"/>
            <a:ext cx="249925" cy="0"/>
          </a:xfrm>
          <a:custGeom>
            <a:avLst/>
            <a:gdLst/>
            <a:ahLst/>
            <a:cxnLst/>
            <a:rect l="l" t="t" r="r" b="b"/>
            <a:pathLst>
              <a:path w="249925" h="0">
                <a:moveTo>
                  <a:pt x="0" y="0"/>
                </a:moveTo>
                <a:lnTo>
                  <a:pt x="248907" y="0"/>
                </a:lnTo>
              </a:path>
            </a:pathLst>
          </a:custGeom>
          <a:ln w="82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1690872" y="1569722"/>
            <a:ext cx="83818" cy="49530"/>
          </a:xfrm>
          <a:custGeom>
            <a:avLst/>
            <a:gdLst/>
            <a:ahLst/>
            <a:cxnLst/>
            <a:rect l="l" t="t" r="r" b="b"/>
            <a:pathLst>
              <a:path w="83818" h="49530">
                <a:moveTo>
                  <a:pt x="83818" y="24385"/>
                </a:moveTo>
                <a:lnTo>
                  <a:pt x="0" y="49530"/>
                </a:lnTo>
                <a:lnTo>
                  <a:pt x="0" y="0"/>
                </a:lnTo>
                <a:lnTo>
                  <a:pt x="83818" y="24385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541263" y="1594108"/>
            <a:ext cx="250703" cy="0"/>
          </a:xfrm>
          <a:custGeom>
            <a:avLst/>
            <a:gdLst/>
            <a:ahLst/>
            <a:cxnLst/>
            <a:rect l="l" t="t" r="r" b="b"/>
            <a:pathLst>
              <a:path w="250703" h="0">
                <a:moveTo>
                  <a:pt x="0" y="0"/>
                </a:moveTo>
                <a:lnTo>
                  <a:pt x="250703" y="0"/>
                </a:lnTo>
              </a:path>
            </a:pathLst>
          </a:custGeom>
          <a:ln w="82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2791966" y="1569722"/>
            <a:ext cx="83053" cy="49530"/>
          </a:xfrm>
          <a:custGeom>
            <a:avLst/>
            <a:gdLst/>
            <a:ahLst/>
            <a:cxnLst/>
            <a:rect l="l" t="t" r="r" b="b"/>
            <a:pathLst>
              <a:path w="83053" h="49530">
                <a:moveTo>
                  <a:pt x="83053" y="24385"/>
                </a:moveTo>
                <a:lnTo>
                  <a:pt x="0" y="49530"/>
                </a:lnTo>
                <a:lnTo>
                  <a:pt x="0" y="0"/>
                </a:lnTo>
                <a:lnTo>
                  <a:pt x="83053" y="24385"/>
                </a:lnTo>
              </a:path>
            </a:pathLst>
          </a:custGeom>
          <a:ln w="828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975608" y="1767844"/>
            <a:ext cx="0" cy="603497"/>
          </a:xfrm>
          <a:custGeom>
            <a:avLst/>
            <a:gdLst/>
            <a:ahLst/>
            <a:cxnLst/>
            <a:rect l="l" t="t" r="r" b="b"/>
            <a:pathLst>
              <a:path w="0" h="603497">
                <a:moveTo>
                  <a:pt x="0" y="0"/>
                </a:moveTo>
                <a:lnTo>
                  <a:pt x="0" y="603497"/>
                </a:lnTo>
              </a:path>
            </a:pathLst>
          </a:custGeom>
          <a:ln w="833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950461" y="2371342"/>
            <a:ext cx="49528" cy="74675"/>
          </a:xfrm>
          <a:custGeom>
            <a:avLst/>
            <a:gdLst/>
            <a:ahLst/>
            <a:cxnLst/>
            <a:rect l="l" t="t" r="r" b="b"/>
            <a:pathLst>
              <a:path w="49528" h="74675">
                <a:moveTo>
                  <a:pt x="16768" y="74675"/>
                </a:moveTo>
                <a:lnTo>
                  <a:pt x="0" y="0"/>
                </a:lnTo>
                <a:lnTo>
                  <a:pt x="49528" y="0"/>
                </a:lnTo>
                <a:lnTo>
                  <a:pt x="16768" y="74675"/>
                </a:lnTo>
              </a:path>
            </a:pathLst>
          </a:custGeom>
          <a:ln w="831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483356" y="1561336"/>
            <a:ext cx="50293" cy="0"/>
          </a:xfrm>
          <a:custGeom>
            <a:avLst/>
            <a:gdLst/>
            <a:ahLst/>
            <a:cxnLst/>
            <a:rect l="l" t="t" r="r" b="b"/>
            <a:pathLst>
              <a:path w="50293" h="0">
                <a:moveTo>
                  <a:pt x="0" y="0"/>
                </a:moveTo>
                <a:lnTo>
                  <a:pt x="50088" y="0"/>
                </a:lnTo>
              </a:path>
            </a:pathLst>
          </a:custGeom>
          <a:ln w="82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950760" y="1652130"/>
            <a:ext cx="56854" cy="56397"/>
          </a:xfrm>
          <a:custGeom>
            <a:avLst/>
            <a:gdLst/>
            <a:ahLst/>
            <a:cxnLst/>
            <a:rect l="l" t="t" r="r" b="b"/>
            <a:pathLst>
              <a:path w="56854" h="56397">
                <a:moveTo>
                  <a:pt x="56854" y="28074"/>
                </a:moveTo>
                <a:lnTo>
                  <a:pt x="53324" y="14379"/>
                </a:lnTo>
                <a:lnTo>
                  <a:pt x="43963" y="4500"/>
                </a:lnTo>
                <a:lnTo>
                  <a:pt x="30615" y="0"/>
                </a:lnTo>
                <a:lnTo>
                  <a:pt x="15553" y="3045"/>
                </a:lnTo>
                <a:lnTo>
                  <a:pt x="5034" y="11452"/>
                </a:lnTo>
                <a:lnTo>
                  <a:pt x="0" y="23801"/>
                </a:lnTo>
                <a:lnTo>
                  <a:pt x="2680" y="39467"/>
                </a:lnTo>
                <a:lnTo>
                  <a:pt x="10397" y="50606"/>
                </a:lnTo>
                <a:lnTo>
                  <a:pt x="21878" y="56397"/>
                </a:lnTo>
                <a:lnTo>
                  <a:pt x="38015" y="54022"/>
                </a:lnTo>
                <a:lnTo>
                  <a:pt x="49478" y="46728"/>
                </a:lnTo>
                <a:lnTo>
                  <a:pt x="55769" y="35860"/>
                </a:lnTo>
                <a:lnTo>
                  <a:pt x="56854" y="28074"/>
                </a:lnTo>
                <a:close/>
              </a:path>
            </a:pathLst>
          </a:custGeom>
          <a:ln w="83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1316275" y="2512436"/>
            <a:ext cx="56843" cy="56388"/>
          </a:xfrm>
          <a:custGeom>
            <a:avLst/>
            <a:gdLst/>
            <a:ahLst/>
            <a:cxnLst/>
            <a:rect l="l" t="t" r="r" b="b"/>
            <a:pathLst>
              <a:path w="56843" h="56388">
                <a:moveTo>
                  <a:pt x="56843" y="28075"/>
                </a:moveTo>
                <a:lnTo>
                  <a:pt x="53314" y="14371"/>
                </a:lnTo>
                <a:lnTo>
                  <a:pt x="43955" y="4495"/>
                </a:lnTo>
                <a:lnTo>
                  <a:pt x="30606" y="0"/>
                </a:lnTo>
                <a:lnTo>
                  <a:pt x="15549" y="3045"/>
                </a:lnTo>
                <a:lnTo>
                  <a:pt x="5031" y="11452"/>
                </a:lnTo>
                <a:lnTo>
                  <a:pt x="0" y="23808"/>
                </a:lnTo>
                <a:lnTo>
                  <a:pt x="2683" y="39466"/>
                </a:lnTo>
                <a:lnTo>
                  <a:pt x="10405" y="50601"/>
                </a:lnTo>
                <a:lnTo>
                  <a:pt x="21892" y="56388"/>
                </a:lnTo>
                <a:lnTo>
                  <a:pt x="38028" y="54008"/>
                </a:lnTo>
                <a:lnTo>
                  <a:pt x="49484" y="46707"/>
                </a:lnTo>
                <a:lnTo>
                  <a:pt x="55765" y="35832"/>
                </a:lnTo>
                <a:lnTo>
                  <a:pt x="56843" y="28075"/>
                </a:lnTo>
                <a:close/>
              </a:path>
            </a:pathLst>
          </a:custGeom>
          <a:ln w="83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1316275" y="1652129"/>
            <a:ext cx="56843" cy="56399"/>
          </a:xfrm>
          <a:custGeom>
            <a:avLst/>
            <a:gdLst/>
            <a:ahLst/>
            <a:cxnLst/>
            <a:rect l="l" t="t" r="r" b="b"/>
            <a:pathLst>
              <a:path w="56843" h="56399">
                <a:moveTo>
                  <a:pt x="56843" y="28075"/>
                </a:moveTo>
                <a:lnTo>
                  <a:pt x="53314" y="14377"/>
                </a:lnTo>
                <a:lnTo>
                  <a:pt x="43955" y="4498"/>
                </a:lnTo>
                <a:lnTo>
                  <a:pt x="30606" y="0"/>
                </a:lnTo>
                <a:lnTo>
                  <a:pt x="15549" y="3047"/>
                </a:lnTo>
                <a:lnTo>
                  <a:pt x="5031" y="11457"/>
                </a:lnTo>
                <a:lnTo>
                  <a:pt x="0" y="23810"/>
                </a:lnTo>
                <a:lnTo>
                  <a:pt x="2682" y="39472"/>
                </a:lnTo>
                <a:lnTo>
                  <a:pt x="10401" y="50610"/>
                </a:lnTo>
                <a:lnTo>
                  <a:pt x="21885" y="56399"/>
                </a:lnTo>
                <a:lnTo>
                  <a:pt x="38021" y="54022"/>
                </a:lnTo>
                <a:lnTo>
                  <a:pt x="49478" y="46723"/>
                </a:lnTo>
                <a:lnTo>
                  <a:pt x="55762" y="35849"/>
                </a:lnTo>
                <a:lnTo>
                  <a:pt x="56843" y="28075"/>
                </a:lnTo>
                <a:close/>
              </a:path>
            </a:pathLst>
          </a:custGeom>
          <a:ln w="83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950760" y="2512437"/>
            <a:ext cx="56854" cy="56386"/>
          </a:xfrm>
          <a:custGeom>
            <a:avLst/>
            <a:gdLst/>
            <a:ahLst/>
            <a:cxnLst/>
            <a:rect l="l" t="t" r="r" b="b"/>
            <a:pathLst>
              <a:path w="56854" h="56386">
                <a:moveTo>
                  <a:pt x="56854" y="28074"/>
                </a:moveTo>
                <a:lnTo>
                  <a:pt x="53324" y="14373"/>
                </a:lnTo>
                <a:lnTo>
                  <a:pt x="43963" y="4497"/>
                </a:lnTo>
                <a:lnTo>
                  <a:pt x="30615" y="0"/>
                </a:lnTo>
                <a:lnTo>
                  <a:pt x="15553" y="3043"/>
                </a:lnTo>
                <a:lnTo>
                  <a:pt x="5034" y="11447"/>
                </a:lnTo>
                <a:lnTo>
                  <a:pt x="0" y="23799"/>
                </a:lnTo>
                <a:lnTo>
                  <a:pt x="2681" y="39460"/>
                </a:lnTo>
                <a:lnTo>
                  <a:pt x="10400" y="50597"/>
                </a:lnTo>
                <a:lnTo>
                  <a:pt x="21885" y="56386"/>
                </a:lnTo>
                <a:lnTo>
                  <a:pt x="38022" y="54009"/>
                </a:lnTo>
                <a:lnTo>
                  <a:pt x="49484" y="46712"/>
                </a:lnTo>
                <a:lnTo>
                  <a:pt x="55772" y="35843"/>
                </a:lnTo>
                <a:lnTo>
                  <a:pt x="56854" y="28074"/>
                </a:lnTo>
                <a:close/>
              </a:path>
            </a:pathLst>
          </a:custGeom>
          <a:ln w="83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2424514" y="1661834"/>
            <a:ext cx="48937" cy="46550"/>
          </a:xfrm>
          <a:custGeom>
            <a:avLst/>
            <a:gdLst/>
            <a:ahLst/>
            <a:cxnLst/>
            <a:rect l="l" t="t" r="r" b="b"/>
            <a:pathLst>
              <a:path w="48937" h="46550">
                <a:moveTo>
                  <a:pt x="34292" y="0"/>
                </a:moveTo>
                <a:lnTo>
                  <a:pt x="16927" y="1224"/>
                </a:lnTo>
                <a:lnTo>
                  <a:pt x="5525" y="7541"/>
                </a:lnTo>
                <a:lnTo>
                  <a:pt x="0" y="17189"/>
                </a:lnTo>
                <a:lnTo>
                  <a:pt x="2900" y="32800"/>
                </a:lnTo>
                <a:lnTo>
                  <a:pt x="11418" y="42767"/>
                </a:lnTo>
                <a:lnTo>
                  <a:pt x="23546" y="46550"/>
                </a:lnTo>
                <a:lnTo>
                  <a:pt x="37245" y="42759"/>
                </a:lnTo>
                <a:lnTo>
                  <a:pt x="46465" y="32779"/>
                </a:lnTo>
                <a:lnTo>
                  <a:pt x="48937" y="22185"/>
                </a:lnTo>
                <a:lnTo>
                  <a:pt x="44781" y="8988"/>
                </a:lnTo>
                <a:lnTo>
                  <a:pt x="34292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2425263" y="1662656"/>
            <a:ext cx="48950" cy="46501"/>
          </a:xfrm>
          <a:custGeom>
            <a:avLst/>
            <a:gdLst/>
            <a:ahLst/>
            <a:cxnLst/>
            <a:rect l="l" t="t" r="r" b="b"/>
            <a:pathLst>
              <a:path w="48950" h="46501">
                <a:moveTo>
                  <a:pt x="48950" y="22126"/>
                </a:moveTo>
                <a:lnTo>
                  <a:pt x="44879" y="8769"/>
                </a:lnTo>
                <a:lnTo>
                  <a:pt x="34408" y="0"/>
                </a:lnTo>
                <a:lnTo>
                  <a:pt x="16680" y="1038"/>
                </a:lnTo>
                <a:lnTo>
                  <a:pt x="5355" y="7116"/>
                </a:lnTo>
                <a:lnTo>
                  <a:pt x="0" y="16811"/>
                </a:lnTo>
                <a:lnTo>
                  <a:pt x="2758" y="32392"/>
                </a:lnTo>
                <a:lnTo>
                  <a:pt x="11021" y="42612"/>
                </a:lnTo>
                <a:lnTo>
                  <a:pt x="23067" y="46501"/>
                </a:lnTo>
                <a:lnTo>
                  <a:pt x="37011" y="42587"/>
                </a:lnTo>
                <a:lnTo>
                  <a:pt x="46344" y="32630"/>
                </a:lnTo>
                <a:lnTo>
                  <a:pt x="48950" y="22126"/>
                </a:lnTo>
                <a:close/>
              </a:path>
            </a:pathLst>
          </a:custGeom>
          <a:ln w="83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2424514" y="2513750"/>
            <a:ext cx="48937" cy="46550"/>
          </a:xfrm>
          <a:custGeom>
            <a:avLst/>
            <a:gdLst/>
            <a:ahLst/>
            <a:cxnLst/>
            <a:rect l="l" t="t" r="r" b="b"/>
            <a:pathLst>
              <a:path w="48937" h="46550">
                <a:moveTo>
                  <a:pt x="34292" y="0"/>
                </a:moveTo>
                <a:lnTo>
                  <a:pt x="16927" y="1224"/>
                </a:lnTo>
                <a:lnTo>
                  <a:pt x="5525" y="7541"/>
                </a:lnTo>
                <a:lnTo>
                  <a:pt x="0" y="17189"/>
                </a:lnTo>
                <a:lnTo>
                  <a:pt x="2900" y="32800"/>
                </a:lnTo>
                <a:lnTo>
                  <a:pt x="11418" y="42767"/>
                </a:lnTo>
                <a:lnTo>
                  <a:pt x="23546" y="46550"/>
                </a:lnTo>
                <a:lnTo>
                  <a:pt x="37245" y="42759"/>
                </a:lnTo>
                <a:lnTo>
                  <a:pt x="46465" y="32779"/>
                </a:lnTo>
                <a:lnTo>
                  <a:pt x="48937" y="22185"/>
                </a:lnTo>
                <a:lnTo>
                  <a:pt x="44781" y="8988"/>
                </a:lnTo>
                <a:lnTo>
                  <a:pt x="34292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425260" y="2514575"/>
            <a:ext cx="48952" cy="46492"/>
          </a:xfrm>
          <a:custGeom>
            <a:avLst/>
            <a:gdLst/>
            <a:ahLst/>
            <a:cxnLst/>
            <a:rect l="l" t="t" r="r" b="b"/>
            <a:pathLst>
              <a:path w="48952" h="46492">
                <a:moveTo>
                  <a:pt x="48952" y="22117"/>
                </a:moveTo>
                <a:lnTo>
                  <a:pt x="44880" y="8766"/>
                </a:lnTo>
                <a:lnTo>
                  <a:pt x="34404" y="0"/>
                </a:lnTo>
                <a:lnTo>
                  <a:pt x="16675" y="1041"/>
                </a:lnTo>
                <a:lnTo>
                  <a:pt x="5351" y="7122"/>
                </a:lnTo>
                <a:lnTo>
                  <a:pt x="0" y="16817"/>
                </a:lnTo>
                <a:lnTo>
                  <a:pt x="2761" y="32397"/>
                </a:lnTo>
                <a:lnTo>
                  <a:pt x="11030" y="42611"/>
                </a:lnTo>
                <a:lnTo>
                  <a:pt x="23084" y="46492"/>
                </a:lnTo>
                <a:lnTo>
                  <a:pt x="37021" y="42579"/>
                </a:lnTo>
                <a:lnTo>
                  <a:pt x="46351" y="32619"/>
                </a:lnTo>
                <a:lnTo>
                  <a:pt x="48952" y="22117"/>
                </a:lnTo>
                <a:close/>
              </a:path>
            </a:pathLst>
          </a:custGeom>
          <a:ln w="83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1341124" y="1767844"/>
            <a:ext cx="0" cy="603497"/>
          </a:xfrm>
          <a:custGeom>
            <a:avLst/>
            <a:gdLst/>
            <a:ahLst/>
            <a:cxnLst/>
            <a:rect l="l" t="t" r="r" b="b"/>
            <a:pathLst>
              <a:path w="0" h="603497">
                <a:moveTo>
                  <a:pt x="0" y="0"/>
                </a:moveTo>
                <a:lnTo>
                  <a:pt x="0" y="603497"/>
                </a:lnTo>
              </a:path>
            </a:pathLst>
          </a:custGeom>
          <a:ln w="833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1315977" y="2371342"/>
            <a:ext cx="49528" cy="74675"/>
          </a:xfrm>
          <a:custGeom>
            <a:avLst/>
            <a:gdLst/>
            <a:ahLst/>
            <a:cxnLst/>
            <a:rect l="l" t="t" r="r" b="b"/>
            <a:pathLst>
              <a:path w="49528" h="74675">
                <a:moveTo>
                  <a:pt x="25146" y="74675"/>
                </a:moveTo>
                <a:lnTo>
                  <a:pt x="0" y="0"/>
                </a:lnTo>
                <a:lnTo>
                  <a:pt x="49528" y="0"/>
                </a:lnTo>
                <a:lnTo>
                  <a:pt x="25146" y="74675"/>
                </a:lnTo>
              </a:path>
            </a:pathLst>
          </a:custGeom>
          <a:ln w="831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58387" y="1908808"/>
            <a:ext cx="182123" cy="403858"/>
          </a:xfrm>
          <a:custGeom>
            <a:avLst/>
            <a:gdLst/>
            <a:ahLst/>
            <a:cxnLst/>
            <a:rect l="l" t="t" r="r" b="b"/>
            <a:pathLst>
              <a:path w="182123" h="403858">
                <a:moveTo>
                  <a:pt x="182123" y="0"/>
                </a:moveTo>
                <a:lnTo>
                  <a:pt x="0" y="0"/>
                </a:lnTo>
                <a:lnTo>
                  <a:pt x="0" y="403858"/>
                </a:lnTo>
                <a:lnTo>
                  <a:pt x="182123" y="403858"/>
                </a:lnTo>
                <a:lnTo>
                  <a:pt x="182123" y="0"/>
                </a:lnTo>
                <a:close/>
              </a:path>
            </a:pathLst>
          </a:custGeom>
          <a:ln w="83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1891282" y="1602481"/>
            <a:ext cx="449583" cy="164591"/>
          </a:xfrm>
          <a:custGeom>
            <a:avLst/>
            <a:gdLst/>
            <a:ahLst/>
            <a:cxnLst/>
            <a:rect l="l" t="t" r="r" b="b"/>
            <a:pathLst>
              <a:path w="449583" h="164591">
                <a:moveTo>
                  <a:pt x="449583" y="0"/>
                </a:moveTo>
                <a:lnTo>
                  <a:pt x="0" y="0"/>
                </a:lnTo>
                <a:lnTo>
                  <a:pt x="0" y="164591"/>
                </a:lnTo>
                <a:lnTo>
                  <a:pt x="449583" y="164591"/>
                </a:lnTo>
                <a:lnTo>
                  <a:pt x="449583" y="0"/>
                </a:lnTo>
                <a:close/>
              </a:path>
            </a:pathLst>
          </a:custGeom>
          <a:ln w="827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1373884" y="1677156"/>
            <a:ext cx="509020" cy="0"/>
          </a:xfrm>
          <a:custGeom>
            <a:avLst/>
            <a:gdLst/>
            <a:ahLst/>
            <a:cxnLst/>
            <a:rect l="l" t="t" r="r" b="b"/>
            <a:pathLst>
              <a:path w="509020" h="0">
                <a:moveTo>
                  <a:pt x="0" y="0"/>
                </a:moveTo>
                <a:lnTo>
                  <a:pt x="506945" y="0"/>
                </a:lnTo>
              </a:path>
            </a:pathLst>
          </a:custGeom>
          <a:ln w="82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33240" y="1677156"/>
            <a:ext cx="608842" cy="0"/>
          </a:xfrm>
          <a:custGeom>
            <a:avLst/>
            <a:gdLst/>
            <a:ahLst/>
            <a:cxnLst/>
            <a:rect l="l" t="t" r="r" b="b"/>
            <a:pathLst>
              <a:path w="608842" h="0">
                <a:moveTo>
                  <a:pt x="0" y="0"/>
                </a:moveTo>
                <a:lnTo>
                  <a:pt x="116591" y="0"/>
                </a:lnTo>
                <a:lnTo>
                  <a:pt x="608842" y="0"/>
                </a:lnTo>
              </a:path>
            </a:pathLst>
          </a:custGeom>
          <a:ln w="82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1373884" y="2536692"/>
            <a:ext cx="1568198" cy="0"/>
          </a:xfrm>
          <a:custGeom>
            <a:avLst/>
            <a:gdLst/>
            <a:ahLst/>
            <a:cxnLst/>
            <a:rect l="l" t="t" r="r" b="b"/>
            <a:pathLst>
              <a:path w="1568198" h="0">
                <a:moveTo>
                  <a:pt x="0" y="0"/>
                </a:moveTo>
                <a:lnTo>
                  <a:pt x="1075947" y="0"/>
                </a:lnTo>
                <a:lnTo>
                  <a:pt x="1568198" y="0"/>
                </a:lnTo>
              </a:path>
            </a:pathLst>
          </a:custGeom>
          <a:ln w="82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449831" y="1677156"/>
            <a:ext cx="0" cy="231652"/>
          </a:xfrm>
          <a:custGeom>
            <a:avLst/>
            <a:gdLst/>
            <a:ahLst/>
            <a:cxnLst/>
            <a:rect l="l" t="t" r="r" b="b"/>
            <a:pathLst>
              <a:path w="0" h="231652">
                <a:moveTo>
                  <a:pt x="0" y="0"/>
                </a:moveTo>
                <a:lnTo>
                  <a:pt x="0" y="231652"/>
                </a:lnTo>
              </a:path>
            </a:pathLst>
          </a:custGeom>
          <a:ln w="833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449831" y="2305811"/>
            <a:ext cx="0" cy="230880"/>
          </a:xfrm>
          <a:custGeom>
            <a:avLst/>
            <a:gdLst/>
            <a:ahLst/>
            <a:cxnLst/>
            <a:rect l="l" t="t" r="r" b="b"/>
            <a:pathLst>
              <a:path w="0" h="230880">
                <a:moveTo>
                  <a:pt x="0" y="0"/>
                </a:moveTo>
                <a:lnTo>
                  <a:pt x="0" y="230880"/>
                </a:lnTo>
              </a:path>
            </a:pathLst>
          </a:custGeom>
          <a:ln w="833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557528" y="1492758"/>
            <a:ext cx="255261" cy="0"/>
          </a:xfrm>
          <a:custGeom>
            <a:avLst/>
            <a:gdLst/>
            <a:ahLst/>
            <a:cxnLst/>
            <a:rect l="l" t="t" r="r" b="b"/>
            <a:pathLst>
              <a:path w="255261" h="0">
                <a:moveTo>
                  <a:pt x="0" y="0"/>
                </a:moveTo>
                <a:lnTo>
                  <a:pt x="254050" y="0"/>
                </a:lnTo>
              </a:path>
            </a:pathLst>
          </a:custGeom>
          <a:ln w="901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4812789" y="1466088"/>
            <a:ext cx="81539" cy="54098"/>
          </a:xfrm>
          <a:custGeom>
            <a:avLst/>
            <a:gdLst/>
            <a:ahLst/>
            <a:cxnLst/>
            <a:rect l="l" t="t" r="r" b="b"/>
            <a:pathLst>
              <a:path w="81539" h="54098">
                <a:moveTo>
                  <a:pt x="81539" y="26669"/>
                </a:moveTo>
                <a:lnTo>
                  <a:pt x="0" y="54098"/>
                </a:lnTo>
                <a:lnTo>
                  <a:pt x="0" y="0"/>
                </a:lnTo>
                <a:lnTo>
                  <a:pt x="81539" y="26669"/>
                </a:lnTo>
              </a:path>
            </a:pathLst>
          </a:custGeom>
          <a:ln w="903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659372" y="1492758"/>
            <a:ext cx="246124" cy="0"/>
          </a:xfrm>
          <a:custGeom>
            <a:avLst/>
            <a:gdLst/>
            <a:ahLst/>
            <a:cxnLst/>
            <a:rect l="l" t="t" r="r" b="b"/>
            <a:pathLst>
              <a:path w="246124" h="0">
                <a:moveTo>
                  <a:pt x="0" y="0"/>
                </a:moveTo>
                <a:lnTo>
                  <a:pt x="246124" y="0"/>
                </a:lnTo>
              </a:path>
            </a:pathLst>
          </a:custGeom>
          <a:ln w="901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905496" y="1466088"/>
            <a:ext cx="81539" cy="54098"/>
          </a:xfrm>
          <a:custGeom>
            <a:avLst/>
            <a:gdLst/>
            <a:ahLst/>
            <a:cxnLst/>
            <a:rect l="l" t="t" r="r" b="b"/>
            <a:pathLst>
              <a:path w="81539" h="54098">
                <a:moveTo>
                  <a:pt x="81539" y="26669"/>
                </a:moveTo>
                <a:lnTo>
                  <a:pt x="0" y="54098"/>
                </a:lnTo>
                <a:lnTo>
                  <a:pt x="0" y="0"/>
                </a:lnTo>
                <a:lnTo>
                  <a:pt x="81539" y="26669"/>
                </a:lnTo>
              </a:path>
            </a:pathLst>
          </a:custGeom>
          <a:ln w="903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4159250" y="2426030"/>
            <a:ext cx="2359025" cy="8267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6205">
              <a:lnSpc>
                <a:spcPct val="100000"/>
              </a:lnSpc>
              <a:tabLst>
                <a:tab pos="2027555" algn="l"/>
              </a:tabLst>
            </a:pPr>
            <a:r>
              <a:rPr dirty="0" sz="1100" spc="15">
                <a:latin typeface="Times New Roman"/>
                <a:cs typeface="Times New Roman"/>
              </a:rPr>
              <a:t>2</a:t>
            </a:r>
            <a:r>
              <a:rPr dirty="0" sz="1100" spc="15">
                <a:latin typeface="Times New Roman"/>
                <a:cs typeface="Times New Roman"/>
              </a:rPr>
              <a:t>	</a:t>
            </a:r>
            <a:r>
              <a:rPr dirty="0" sz="1100" spc="15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algn="ctr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 spc="-10">
                <a:latin typeface="Times New Roman"/>
                <a:cs typeface="Times New Roman"/>
              </a:rPr>
              <a:t>. 3. </a:t>
            </a:r>
            <a:r>
              <a:rPr dirty="0" sz="1200" spc="-10">
                <a:latin typeface="Times New Roman"/>
                <a:cs typeface="Times New Roman"/>
              </a:rPr>
              <a:t>Режим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короткого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замыкания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2"/>
              </a:spcBef>
            </a:pPr>
            <a:endParaRPr sz="1200"/>
          </a:p>
          <a:p>
            <a:pPr algn="ctr" marR="2540">
              <a:lnSpc>
                <a:spcPct val="100000"/>
              </a:lnSpc>
            </a:pPr>
            <a:r>
              <a:rPr dirty="0" baseline="11574" sz="1800" spc="15" i="1">
                <a:latin typeface="Times New Roman"/>
                <a:cs typeface="Times New Roman"/>
              </a:rPr>
              <a:t>Z</a:t>
            </a:r>
            <a:r>
              <a:rPr dirty="0" sz="900" spc="-5">
                <a:latin typeface="Times New Roman"/>
                <a:cs typeface="Times New Roman"/>
              </a:rPr>
              <a:t>кз</a:t>
            </a:r>
            <a:r>
              <a:rPr dirty="0" sz="900" spc="105">
                <a:latin typeface="Times New Roman"/>
                <a:cs typeface="Times New Roman"/>
              </a:rPr>
              <a:t> </a:t>
            </a:r>
            <a:r>
              <a:rPr dirty="0" baseline="11574" sz="1800" spc="-15">
                <a:latin typeface="Times New Roman"/>
                <a:cs typeface="Times New Roman"/>
              </a:rPr>
              <a:t>=</a:t>
            </a:r>
            <a:r>
              <a:rPr dirty="0" baseline="11574" sz="1800">
                <a:latin typeface="Times New Roman"/>
                <a:cs typeface="Times New Roman"/>
              </a:rPr>
              <a:t> </a:t>
            </a:r>
            <a:r>
              <a:rPr dirty="0" baseline="11574" sz="1800" i="1">
                <a:latin typeface="Times New Roman"/>
                <a:cs typeface="Times New Roman"/>
              </a:rPr>
              <a:t>Z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035050" y="2727955"/>
            <a:ext cx="19513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 spc="-10">
                <a:latin typeface="Times New Roman"/>
                <a:cs typeface="Times New Roman"/>
              </a:rPr>
              <a:t>. 2. </a:t>
            </a:r>
            <a:r>
              <a:rPr dirty="0" sz="1200" spc="-10">
                <a:latin typeface="Times New Roman"/>
                <a:cs typeface="Times New Roman"/>
              </a:rPr>
              <a:t>Режим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холостого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хода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054350" y="1584955"/>
            <a:ext cx="92075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054350" y="2436906"/>
            <a:ext cx="92075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478533" y="1430270"/>
            <a:ext cx="132588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9120" algn="l"/>
                <a:tab pos="1004569" algn="l"/>
              </a:tabLst>
            </a:pPr>
            <a:r>
              <a:rPr dirty="0" sz="900" i="1" u="sng">
                <a:latin typeface="Times New Roman"/>
                <a:cs typeface="Times New Roman"/>
              </a:rPr>
              <a:t>I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baseline="-22222" sz="750" spc="15">
                <a:latin typeface="Times New Roman"/>
                <a:cs typeface="Times New Roman"/>
              </a:rPr>
              <a:t>1</a:t>
            </a:r>
            <a:r>
              <a:rPr dirty="0" baseline="-22222" sz="750">
                <a:latin typeface="Times New Roman"/>
                <a:cs typeface="Times New Roman"/>
              </a:rPr>
              <a:t>	</a:t>
            </a:r>
            <a:r>
              <a:rPr dirty="0" sz="900" spc="5" i="1" u="sng">
                <a:latin typeface="Times New Roman"/>
                <a:cs typeface="Times New Roman"/>
              </a:rPr>
              <a:t>Z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baseline="-22222" sz="750" spc="15">
                <a:latin typeface="Times New Roman"/>
                <a:cs typeface="Times New Roman"/>
              </a:rPr>
              <a:t>1</a:t>
            </a:r>
            <a:r>
              <a:rPr dirty="0" baseline="-22222" sz="750">
                <a:latin typeface="Times New Roman"/>
                <a:cs typeface="Times New Roman"/>
              </a:rPr>
              <a:t>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baseline="-22222" sz="750" spc="15">
                <a:latin typeface="Times New Roman"/>
                <a:cs typeface="Times New Roman"/>
              </a:rPr>
              <a:t>2</a:t>
            </a:r>
            <a:r>
              <a:rPr dirty="0" baseline="-22222" sz="750">
                <a:latin typeface="Times New Roman"/>
                <a:cs typeface="Times New Roman"/>
              </a:rPr>
              <a:t>   </a:t>
            </a:r>
            <a:r>
              <a:rPr dirty="0" baseline="-22222" sz="750" spc="-52">
                <a:latin typeface="Times New Roman"/>
                <a:cs typeface="Times New Roman"/>
              </a:rPr>
              <a:t> </a:t>
            </a:r>
            <a:r>
              <a:rPr dirty="0" sz="900" spc="-225">
                <a:latin typeface="Meiryo"/>
                <a:cs typeface="Meiryo"/>
              </a:rPr>
              <a:t>=</a:t>
            </a:r>
            <a:r>
              <a:rPr dirty="0" sz="900" spc="-90">
                <a:latin typeface="Meiryo"/>
                <a:cs typeface="Meiryo"/>
              </a:rPr>
              <a:t> 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111250" y="1975862"/>
            <a:ext cx="17526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 i="1" u="sng">
                <a:latin typeface="Times New Roman"/>
                <a:cs typeface="Times New Roman"/>
              </a:rPr>
              <a:t>U</a:t>
            </a:r>
            <a:r>
              <a:rPr dirty="0" sz="900" spc="30" i="1">
                <a:latin typeface="Times New Roman"/>
                <a:cs typeface="Times New Roman"/>
              </a:rPr>
              <a:t> </a:t>
            </a:r>
            <a:r>
              <a:rPr dirty="0" baseline="-27777" sz="750" spc="15">
                <a:latin typeface="Times New Roman"/>
                <a:cs typeface="Times New Roman"/>
              </a:rPr>
              <a:t>1</a:t>
            </a:r>
            <a:endParaRPr baseline="-27777" sz="7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020822" y="1975862"/>
            <a:ext cx="18351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 i="1" u="sng">
                <a:latin typeface="Times New Roman"/>
                <a:cs typeface="Times New Roman"/>
              </a:rPr>
              <a:t>U</a:t>
            </a:r>
            <a:r>
              <a:rPr dirty="0" sz="900" spc="100" i="1">
                <a:latin typeface="Times New Roman"/>
                <a:cs typeface="Times New Roman"/>
              </a:rPr>
              <a:t> </a:t>
            </a:r>
            <a:r>
              <a:rPr dirty="0" baseline="-27777" sz="750" spc="15">
                <a:latin typeface="Times New Roman"/>
                <a:cs typeface="Times New Roman"/>
              </a:rPr>
              <a:t>2</a:t>
            </a:r>
            <a:endParaRPr baseline="-27777" sz="7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136396" y="1584955"/>
            <a:ext cx="92075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136396" y="2436906"/>
            <a:ext cx="92075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178811" y="2025391"/>
            <a:ext cx="15049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 i="1" u="sng">
                <a:latin typeface="Times New Roman"/>
                <a:cs typeface="Times New Roman"/>
              </a:rPr>
              <a:t>Z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baseline="-27777" sz="750" spc="15">
                <a:latin typeface="Times New Roman"/>
                <a:cs typeface="Times New Roman"/>
              </a:rPr>
              <a:t>2</a:t>
            </a:r>
            <a:endParaRPr baseline="-27777" sz="75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262882" y="1487928"/>
            <a:ext cx="2009775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4050" algn="l"/>
              </a:tabLst>
            </a:pPr>
            <a:r>
              <a:rPr dirty="0" sz="1100" spc="15">
                <a:latin typeface="Times New Roman"/>
                <a:cs typeface="Times New Roman"/>
              </a:rPr>
              <a:t>1</a:t>
            </a:r>
            <a:r>
              <a:rPr dirty="0" sz="1100" spc="15">
                <a:latin typeface="Times New Roman"/>
                <a:cs typeface="Times New Roman"/>
              </a:rPr>
              <a:t>	</a:t>
            </a:r>
            <a:r>
              <a:rPr dirty="0" sz="1100" spc="15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654550" y="1266694"/>
            <a:ext cx="121793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-5" i="1" u="sng">
                <a:latin typeface="Times New Roman"/>
                <a:cs typeface="Times New Roman"/>
              </a:rPr>
              <a:t>I</a:t>
            </a:r>
            <a:r>
              <a:rPr dirty="0" sz="1000" spc="-155" i="1">
                <a:latin typeface="Times New Roman"/>
                <a:cs typeface="Times New Roman"/>
              </a:rPr>
              <a:t> </a:t>
            </a:r>
            <a:r>
              <a:rPr dirty="0" baseline="-20202" sz="825" spc="7">
                <a:latin typeface="Times New Roman"/>
                <a:cs typeface="Times New Roman"/>
              </a:rPr>
              <a:t>1</a:t>
            </a:r>
            <a:r>
              <a:rPr dirty="0" baseline="-20202" sz="825">
                <a:latin typeface="Times New Roman"/>
                <a:cs typeface="Times New Roman"/>
              </a:rPr>
              <a:t>	</a:t>
            </a:r>
            <a:r>
              <a:rPr dirty="0" sz="1000" spc="-5" i="1" u="sng">
                <a:latin typeface="Times New Roman"/>
                <a:cs typeface="Times New Roman"/>
              </a:rPr>
              <a:t>I</a:t>
            </a:r>
            <a:r>
              <a:rPr dirty="0" sz="1000" spc="-80" i="1">
                <a:latin typeface="Times New Roman"/>
                <a:cs typeface="Times New Roman"/>
              </a:rPr>
              <a:t> </a:t>
            </a:r>
            <a:r>
              <a:rPr dirty="0" baseline="-20202" sz="825" spc="7">
                <a:latin typeface="Times New Roman"/>
                <a:cs typeface="Times New Roman"/>
              </a:rPr>
              <a:t>2</a:t>
            </a:r>
            <a:endParaRPr baseline="-20202" sz="825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129020" y="1960876"/>
            <a:ext cx="389255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 i="1" u="sng">
                <a:latin typeface="Times New Roman"/>
                <a:cs typeface="Times New Roman"/>
              </a:rPr>
              <a:t>U</a:t>
            </a:r>
            <a:r>
              <a:rPr dirty="0" sz="1000" spc="-40" i="1">
                <a:latin typeface="Times New Roman"/>
                <a:cs typeface="Times New Roman"/>
              </a:rPr>
              <a:t> </a:t>
            </a:r>
            <a:r>
              <a:rPr dirty="0" baseline="-30303" sz="825" spc="7">
                <a:latin typeface="Times New Roman"/>
                <a:cs typeface="Times New Roman"/>
              </a:rPr>
              <a:t>2</a:t>
            </a:r>
            <a:r>
              <a:rPr dirty="0" baseline="-30303" sz="825">
                <a:latin typeface="Times New Roman"/>
                <a:cs typeface="Times New Roman"/>
              </a:rPr>
              <a:t>  </a:t>
            </a:r>
            <a:r>
              <a:rPr dirty="0" baseline="-30303" sz="825" spc="30">
                <a:latin typeface="Times New Roman"/>
                <a:cs typeface="Times New Roman"/>
              </a:rPr>
              <a:t> </a:t>
            </a:r>
            <a:r>
              <a:rPr dirty="0" sz="1000" spc="-270">
                <a:latin typeface="Meiryo"/>
                <a:cs typeface="Meiryo"/>
              </a:rPr>
              <a:t>=</a:t>
            </a:r>
            <a:r>
              <a:rPr dirty="0" sz="1000" spc="-175">
                <a:latin typeface="Meiryo"/>
                <a:cs typeface="Meiryo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235450" y="1960876"/>
            <a:ext cx="170815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 i="1" u="sng">
                <a:latin typeface="Times New Roman"/>
                <a:cs typeface="Times New Roman"/>
              </a:rPr>
              <a:t>U</a:t>
            </a:r>
            <a:r>
              <a:rPr dirty="0" sz="1000" spc="-110" i="1">
                <a:latin typeface="Times New Roman"/>
                <a:cs typeface="Times New Roman"/>
              </a:rPr>
              <a:t> </a:t>
            </a:r>
            <a:r>
              <a:rPr dirty="0" baseline="-30303" sz="825" spc="7">
                <a:latin typeface="Times New Roman"/>
                <a:cs typeface="Times New Roman"/>
              </a:rPr>
              <a:t>1</a:t>
            </a:r>
            <a:endParaRPr baseline="-30303" sz="825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6060912" y="1565323"/>
            <a:ext cx="61754" cy="52185"/>
          </a:xfrm>
          <a:custGeom>
            <a:avLst/>
            <a:gdLst/>
            <a:ahLst/>
            <a:cxnLst/>
            <a:rect l="l" t="t" r="r" b="b"/>
            <a:pathLst>
              <a:path w="61754" h="52185">
                <a:moveTo>
                  <a:pt x="61754" y="26493"/>
                </a:moveTo>
                <a:lnTo>
                  <a:pt x="57964" y="13673"/>
                </a:lnTo>
                <a:lnTo>
                  <a:pt x="48032" y="4392"/>
                </a:lnTo>
                <a:lnTo>
                  <a:pt x="34118" y="0"/>
                </a:lnTo>
                <a:lnTo>
                  <a:pt x="17820" y="2561"/>
                </a:lnTo>
                <a:lnTo>
                  <a:pt x="6145" y="9803"/>
                </a:lnTo>
                <a:lnTo>
                  <a:pt x="0" y="20599"/>
                </a:lnTo>
                <a:lnTo>
                  <a:pt x="2522" y="35620"/>
                </a:lnTo>
                <a:lnTo>
                  <a:pt x="10380" y="46323"/>
                </a:lnTo>
                <a:lnTo>
                  <a:pt x="22201" y="52185"/>
                </a:lnTo>
                <a:lnTo>
                  <a:pt x="39729" y="50418"/>
                </a:lnTo>
                <a:lnTo>
                  <a:pt x="52425" y="44368"/>
                </a:lnTo>
                <a:lnTo>
                  <a:pt x="59867" y="35228"/>
                </a:lnTo>
                <a:lnTo>
                  <a:pt x="61754" y="26493"/>
                </a:lnTo>
                <a:close/>
              </a:path>
            </a:pathLst>
          </a:custGeom>
          <a:ln w="90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440290" y="2502644"/>
            <a:ext cx="62368" cy="52003"/>
          </a:xfrm>
          <a:custGeom>
            <a:avLst/>
            <a:gdLst/>
            <a:ahLst/>
            <a:cxnLst/>
            <a:rect l="l" t="t" r="r" b="b"/>
            <a:pathLst>
              <a:path w="62368" h="52003">
                <a:moveTo>
                  <a:pt x="62368" y="26424"/>
                </a:moveTo>
                <a:lnTo>
                  <a:pt x="58654" y="13763"/>
                </a:lnTo>
                <a:lnTo>
                  <a:pt x="48810" y="4523"/>
                </a:lnTo>
                <a:lnTo>
                  <a:pt x="34782" y="0"/>
                </a:lnTo>
                <a:lnTo>
                  <a:pt x="18186" y="2440"/>
                </a:lnTo>
                <a:lnTo>
                  <a:pt x="6341" y="9457"/>
                </a:lnTo>
                <a:lnTo>
                  <a:pt x="0" y="19968"/>
                </a:lnTo>
                <a:lnTo>
                  <a:pt x="2369" y="35200"/>
                </a:lnTo>
                <a:lnTo>
                  <a:pt x="10020" y="46021"/>
                </a:lnTo>
                <a:lnTo>
                  <a:pt x="21609" y="52003"/>
                </a:lnTo>
                <a:lnTo>
                  <a:pt x="39517" y="50392"/>
                </a:lnTo>
                <a:lnTo>
                  <a:pt x="52457" y="44623"/>
                </a:lnTo>
                <a:lnTo>
                  <a:pt x="60152" y="35820"/>
                </a:lnTo>
                <a:lnTo>
                  <a:pt x="62368" y="26424"/>
                </a:lnTo>
                <a:close/>
              </a:path>
            </a:pathLst>
          </a:custGeom>
          <a:ln w="904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440290" y="1565391"/>
            <a:ext cx="62368" cy="52002"/>
          </a:xfrm>
          <a:custGeom>
            <a:avLst/>
            <a:gdLst/>
            <a:ahLst/>
            <a:cxnLst/>
            <a:rect l="l" t="t" r="r" b="b"/>
            <a:pathLst>
              <a:path w="62368" h="52002">
                <a:moveTo>
                  <a:pt x="62368" y="26424"/>
                </a:moveTo>
                <a:lnTo>
                  <a:pt x="58654" y="13763"/>
                </a:lnTo>
                <a:lnTo>
                  <a:pt x="48810" y="4523"/>
                </a:lnTo>
                <a:lnTo>
                  <a:pt x="34782" y="0"/>
                </a:lnTo>
                <a:lnTo>
                  <a:pt x="18186" y="2440"/>
                </a:lnTo>
                <a:lnTo>
                  <a:pt x="6341" y="9457"/>
                </a:lnTo>
                <a:lnTo>
                  <a:pt x="0" y="19968"/>
                </a:lnTo>
                <a:lnTo>
                  <a:pt x="2369" y="35194"/>
                </a:lnTo>
                <a:lnTo>
                  <a:pt x="10020" y="46017"/>
                </a:lnTo>
                <a:lnTo>
                  <a:pt x="21609" y="52002"/>
                </a:lnTo>
                <a:lnTo>
                  <a:pt x="39517" y="50390"/>
                </a:lnTo>
                <a:lnTo>
                  <a:pt x="52457" y="44618"/>
                </a:lnTo>
                <a:lnTo>
                  <a:pt x="60152" y="35815"/>
                </a:lnTo>
                <a:lnTo>
                  <a:pt x="62368" y="26424"/>
                </a:lnTo>
                <a:close/>
              </a:path>
            </a:pathLst>
          </a:custGeom>
          <a:ln w="904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6060912" y="2502576"/>
            <a:ext cx="61754" cy="52186"/>
          </a:xfrm>
          <a:custGeom>
            <a:avLst/>
            <a:gdLst/>
            <a:ahLst/>
            <a:cxnLst/>
            <a:rect l="l" t="t" r="r" b="b"/>
            <a:pathLst>
              <a:path w="61754" h="52186">
                <a:moveTo>
                  <a:pt x="61754" y="26493"/>
                </a:moveTo>
                <a:lnTo>
                  <a:pt x="57964" y="13673"/>
                </a:lnTo>
                <a:lnTo>
                  <a:pt x="48032" y="4392"/>
                </a:lnTo>
                <a:lnTo>
                  <a:pt x="34118" y="0"/>
                </a:lnTo>
                <a:lnTo>
                  <a:pt x="17820" y="2561"/>
                </a:lnTo>
                <a:lnTo>
                  <a:pt x="6145" y="9803"/>
                </a:lnTo>
                <a:lnTo>
                  <a:pt x="0" y="20599"/>
                </a:lnTo>
                <a:lnTo>
                  <a:pt x="2522" y="35626"/>
                </a:lnTo>
                <a:lnTo>
                  <a:pt x="10380" y="46327"/>
                </a:lnTo>
                <a:lnTo>
                  <a:pt x="22201" y="52186"/>
                </a:lnTo>
                <a:lnTo>
                  <a:pt x="39729" y="50420"/>
                </a:lnTo>
                <a:lnTo>
                  <a:pt x="52425" y="44373"/>
                </a:lnTo>
                <a:lnTo>
                  <a:pt x="59867" y="35233"/>
                </a:lnTo>
                <a:lnTo>
                  <a:pt x="61754" y="26493"/>
                </a:lnTo>
                <a:close/>
              </a:path>
            </a:pathLst>
          </a:custGeom>
          <a:ln w="90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5542605" y="1567941"/>
            <a:ext cx="51236" cy="48612"/>
          </a:xfrm>
          <a:custGeom>
            <a:avLst/>
            <a:gdLst/>
            <a:ahLst/>
            <a:cxnLst/>
            <a:rect l="l" t="t" r="r" b="b"/>
            <a:pathLst>
              <a:path w="51236" h="48612">
                <a:moveTo>
                  <a:pt x="37674" y="0"/>
                </a:moveTo>
                <a:lnTo>
                  <a:pt x="19568" y="120"/>
                </a:lnTo>
                <a:lnTo>
                  <a:pt x="7115" y="5019"/>
                </a:lnTo>
                <a:lnTo>
                  <a:pt x="0" y="13370"/>
                </a:lnTo>
                <a:lnTo>
                  <a:pt x="1238" y="30549"/>
                </a:lnTo>
                <a:lnTo>
                  <a:pt x="7423" y="42303"/>
                </a:lnTo>
                <a:lnTo>
                  <a:pt x="17078" y="48612"/>
                </a:lnTo>
                <a:lnTo>
                  <a:pt x="33576" y="46561"/>
                </a:lnTo>
                <a:lnTo>
                  <a:pt x="44856" y="39440"/>
                </a:lnTo>
                <a:lnTo>
                  <a:pt x="50571" y="28842"/>
                </a:lnTo>
                <a:lnTo>
                  <a:pt x="51236" y="23114"/>
                </a:lnTo>
                <a:lnTo>
                  <a:pt x="47467" y="9645"/>
                </a:lnTo>
                <a:lnTo>
                  <a:pt x="37674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5543241" y="1568536"/>
            <a:ext cx="51358" cy="48745"/>
          </a:xfrm>
          <a:custGeom>
            <a:avLst/>
            <a:gdLst/>
            <a:ahLst/>
            <a:cxnLst/>
            <a:rect l="l" t="t" r="r" b="b"/>
            <a:pathLst>
              <a:path w="51358" h="48745">
                <a:moveTo>
                  <a:pt x="51358" y="23279"/>
                </a:moveTo>
                <a:lnTo>
                  <a:pt x="47591" y="9469"/>
                </a:lnTo>
                <a:lnTo>
                  <a:pt x="37799" y="0"/>
                </a:lnTo>
                <a:lnTo>
                  <a:pt x="19340" y="111"/>
                </a:lnTo>
                <a:lnTo>
                  <a:pt x="6921" y="4899"/>
                </a:lnTo>
                <a:lnTo>
                  <a:pt x="0" y="13274"/>
                </a:lnTo>
                <a:lnTo>
                  <a:pt x="1180" y="30572"/>
                </a:lnTo>
                <a:lnTo>
                  <a:pt x="7182" y="42392"/>
                </a:lnTo>
                <a:lnTo>
                  <a:pt x="16834" y="48745"/>
                </a:lnTo>
                <a:lnTo>
                  <a:pt x="33472" y="46746"/>
                </a:lnTo>
                <a:lnTo>
                  <a:pt x="44834" y="39726"/>
                </a:lnTo>
                <a:lnTo>
                  <a:pt x="50634" y="29248"/>
                </a:lnTo>
                <a:lnTo>
                  <a:pt x="51358" y="23279"/>
                </a:lnTo>
                <a:close/>
              </a:path>
            </a:pathLst>
          </a:custGeom>
          <a:ln w="905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5542605" y="2505201"/>
            <a:ext cx="51236" cy="48612"/>
          </a:xfrm>
          <a:custGeom>
            <a:avLst/>
            <a:gdLst/>
            <a:ahLst/>
            <a:cxnLst/>
            <a:rect l="l" t="t" r="r" b="b"/>
            <a:pathLst>
              <a:path w="51236" h="48612">
                <a:moveTo>
                  <a:pt x="37674" y="0"/>
                </a:moveTo>
                <a:lnTo>
                  <a:pt x="19568" y="120"/>
                </a:lnTo>
                <a:lnTo>
                  <a:pt x="7115" y="5019"/>
                </a:lnTo>
                <a:lnTo>
                  <a:pt x="0" y="13370"/>
                </a:lnTo>
                <a:lnTo>
                  <a:pt x="1238" y="30549"/>
                </a:lnTo>
                <a:lnTo>
                  <a:pt x="7423" y="42303"/>
                </a:lnTo>
                <a:lnTo>
                  <a:pt x="17078" y="48612"/>
                </a:lnTo>
                <a:lnTo>
                  <a:pt x="33576" y="46561"/>
                </a:lnTo>
                <a:lnTo>
                  <a:pt x="44856" y="39440"/>
                </a:lnTo>
                <a:lnTo>
                  <a:pt x="50571" y="28842"/>
                </a:lnTo>
                <a:lnTo>
                  <a:pt x="51236" y="23114"/>
                </a:lnTo>
                <a:lnTo>
                  <a:pt x="47467" y="9645"/>
                </a:lnTo>
                <a:lnTo>
                  <a:pt x="37674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5543241" y="2505789"/>
            <a:ext cx="51358" cy="48746"/>
          </a:xfrm>
          <a:custGeom>
            <a:avLst/>
            <a:gdLst/>
            <a:ahLst/>
            <a:cxnLst/>
            <a:rect l="l" t="t" r="r" b="b"/>
            <a:pathLst>
              <a:path w="51358" h="48746">
                <a:moveTo>
                  <a:pt x="51358" y="23279"/>
                </a:moveTo>
                <a:lnTo>
                  <a:pt x="47591" y="9469"/>
                </a:lnTo>
                <a:lnTo>
                  <a:pt x="37799" y="0"/>
                </a:lnTo>
                <a:lnTo>
                  <a:pt x="19340" y="111"/>
                </a:lnTo>
                <a:lnTo>
                  <a:pt x="6921" y="4899"/>
                </a:lnTo>
                <a:lnTo>
                  <a:pt x="0" y="13274"/>
                </a:lnTo>
                <a:lnTo>
                  <a:pt x="1180" y="30577"/>
                </a:lnTo>
                <a:lnTo>
                  <a:pt x="7182" y="42396"/>
                </a:lnTo>
                <a:lnTo>
                  <a:pt x="16834" y="48746"/>
                </a:lnTo>
                <a:lnTo>
                  <a:pt x="33472" y="46749"/>
                </a:lnTo>
                <a:lnTo>
                  <a:pt x="44834" y="39731"/>
                </a:lnTo>
                <a:lnTo>
                  <a:pt x="50634" y="29252"/>
                </a:lnTo>
                <a:lnTo>
                  <a:pt x="51358" y="23279"/>
                </a:lnTo>
                <a:close/>
              </a:path>
            </a:pathLst>
          </a:custGeom>
          <a:ln w="905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466839" y="1727441"/>
            <a:ext cx="0" cy="621801"/>
          </a:xfrm>
          <a:custGeom>
            <a:avLst/>
            <a:gdLst/>
            <a:ahLst/>
            <a:cxnLst/>
            <a:rect l="l" t="t" r="r" b="b"/>
            <a:pathLst>
              <a:path w="0" h="621801">
                <a:moveTo>
                  <a:pt x="0" y="0"/>
                </a:moveTo>
                <a:lnTo>
                  <a:pt x="0" y="621801"/>
                </a:lnTo>
              </a:path>
            </a:pathLst>
          </a:custGeom>
          <a:ln w="90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439417" y="2349243"/>
            <a:ext cx="54857" cy="81526"/>
          </a:xfrm>
          <a:custGeom>
            <a:avLst/>
            <a:gdLst/>
            <a:ahLst/>
            <a:cxnLst/>
            <a:rect l="l" t="t" r="r" b="b"/>
            <a:pathLst>
              <a:path w="54857" h="81526">
                <a:moveTo>
                  <a:pt x="27422" y="81526"/>
                </a:moveTo>
                <a:lnTo>
                  <a:pt x="0" y="0"/>
                </a:lnTo>
                <a:lnTo>
                  <a:pt x="54857" y="0"/>
                </a:lnTo>
                <a:lnTo>
                  <a:pt x="27422" y="81526"/>
                </a:lnTo>
              </a:path>
            </a:pathLst>
          </a:custGeom>
          <a:ln w="90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6086861" y="1619244"/>
            <a:ext cx="0" cy="874016"/>
          </a:xfrm>
          <a:custGeom>
            <a:avLst/>
            <a:gdLst/>
            <a:ahLst/>
            <a:cxnLst/>
            <a:rect l="l" t="t" r="r" b="b"/>
            <a:pathLst>
              <a:path w="0" h="874016">
                <a:moveTo>
                  <a:pt x="0" y="874016"/>
                </a:moveTo>
                <a:lnTo>
                  <a:pt x="0" y="0"/>
                </a:lnTo>
              </a:path>
            </a:pathLst>
          </a:custGeom>
          <a:ln w="90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5477254" y="1789932"/>
            <a:ext cx="181352" cy="441191"/>
          </a:xfrm>
          <a:custGeom>
            <a:avLst/>
            <a:gdLst/>
            <a:ahLst/>
            <a:cxnLst/>
            <a:rect l="l" t="t" r="r" b="b"/>
            <a:pathLst>
              <a:path w="181352" h="441191">
                <a:moveTo>
                  <a:pt x="181352" y="0"/>
                </a:moveTo>
                <a:lnTo>
                  <a:pt x="0" y="0"/>
                </a:lnTo>
                <a:lnTo>
                  <a:pt x="0" y="441191"/>
                </a:lnTo>
                <a:lnTo>
                  <a:pt x="181352" y="441191"/>
                </a:lnTo>
                <a:lnTo>
                  <a:pt x="181352" y="0"/>
                </a:lnTo>
                <a:close/>
              </a:path>
            </a:pathLst>
          </a:custGeom>
          <a:ln w="908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958335" y="1501896"/>
            <a:ext cx="454146" cy="179067"/>
          </a:xfrm>
          <a:custGeom>
            <a:avLst/>
            <a:gdLst/>
            <a:ahLst/>
            <a:cxnLst/>
            <a:rect l="l" t="t" r="r" b="b"/>
            <a:pathLst>
              <a:path w="454146" h="179067">
                <a:moveTo>
                  <a:pt x="454146" y="0"/>
                </a:moveTo>
                <a:lnTo>
                  <a:pt x="0" y="0"/>
                </a:lnTo>
                <a:lnTo>
                  <a:pt x="0" y="179067"/>
                </a:lnTo>
                <a:lnTo>
                  <a:pt x="454146" y="179067"/>
                </a:lnTo>
                <a:lnTo>
                  <a:pt x="454146" y="0"/>
                </a:lnTo>
                <a:close/>
              </a:path>
            </a:pathLst>
          </a:custGeom>
          <a:ln w="902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494274" y="1582665"/>
            <a:ext cx="464061" cy="0"/>
          </a:xfrm>
          <a:custGeom>
            <a:avLst/>
            <a:gdLst/>
            <a:ahLst/>
            <a:cxnLst/>
            <a:rect l="l" t="t" r="r" b="b"/>
            <a:pathLst>
              <a:path w="464061" h="0">
                <a:moveTo>
                  <a:pt x="0" y="0"/>
                </a:moveTo>
                <a:lnTo>
                  <a:pt x="461860" y="0"/>
                </a:lnTo>
              </a:path>
            </a:pathLst>
          </a:custGeom>
          <a:ln w="901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5404098" y="1582665"/>
            <a:ext cx="656093" cy="0"/>
          </a:xfrm>
          <a:custGeom>
            <a:avLst/>
            <a:gdLst/>
            <a:ahLst/>
            <a:cxnLst/>
            <a:rect l="l" t="t" r="r" b="b"/>
            <a:pathLst>
              <a:path w="656093" h="0">
                <a:moveTo>
                  <a:pt x="0" y="0"/>
                </a:moveTo>
                <a:lnTo>
                  <a:pt x="155448" y="0"/>
                </a:lnTo>
                <a:lnTo>
                  <a:pt x="656093" y="0"/>
                </a:lnTo>
              </a:path>
            </a:pathLst>
          </a:custGeom>
          <a:ln w="901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494274" y="2529827"/>
            <a:ext cx="1565917" cy="0"/>
          </a:xfrm>
          <a:custGeom>
            <a:avLst/>
            <a:gdLst/>
            <a:ahLst/>
            <a:cxnLst/>
            <a:rect l="l" t="t" r="r" b="b"/>
            <a:pathLst>
              <a:path w="1565917" h="0">
                <a:moveTo>
                  <a:pt x="0" y="0"/>
                </a:moveTo>
                <a:lnTo>
                  <a:pt x="1065272" y="0"/>
                </a:lnTo>
                <a:lnTo>
                  <a:pt x="1565917" y="0"/>
                </a:lnTo>
              </a:path>
            </a:pathLst>
          </a:custGeom>
          <a:ln w="901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5559546" y="1582665"/>
            <a:ext cx="0" cy="207267"/>
          </a:xfrm>
          <a:custGeom>
            <a:avLst/>
            <a:gdLst/>
            <a:ahLst/>
            <a:cxnLst/>
            <a:rect l="l" t="t" r="r" b="b"/>
            <a:pathLst>
              <a:path w="0" h="207267">
                <a:moveTo>
                  <a:pt x="0" y="0"/>
                </a:moveTo>
                <a:lnTo>
                  <a:pt x="0" y="207267"/>
                </a:lnTo>
              </a:path>
            </a:pathLst>
          </a:custGeom>
          <a:ln w="90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559546" y="2231895"/>
            <a:ext cx="0" cy="297932"/>
          </a:xfrm>
          <a:custGeom>
            <a:avLst/>
            <a:gdLst/>
            <a:ahLst/>
            <a:cxnLst/>
            <a:rect l="l" t="t" r="r" b="b"/>
            <a:pathLst>
              <a:path w="0" h="297932">
                <a:moveTo>
                  <a:pt x="0" y="0"/>
                </a:moveTo>
                <a:lnTo>
                  <a:pt x="0" y="297932"/>
                </a:lnTo>
              </a:path>
            </a:pathLst>
          </a:custGeom>
          <a:ln w="90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1" name="object 151"/>
          <p:cNvSpPr txBox="1"/>
          <p:nvPr/>
        </p:nvSpPr>
        <p:spPr>
          <a:xfrm>
            <a:off x="5118608" y="1311652"/>
            <a:ext cx="152400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 i="1" u="sng">
                <a:latin typeface="Times New Roman"/>
                <a:cs typeface="Times New Roman"/>
              </a:rPr>
              <a:t>Z</a:t>
            </a:r>
            <a:r>
              <a:rPr dirty="0" sz="1000" spc="-90" i="1">
                <a:latin typeface="Times New Roman"/>
                <a:cs typeface="Times New Roman"/>
              </a:rPr>
              <a:t> </a:t>
            </a:r>
            <a:r>
              <a:rPr dirty="0" baseline="-20202" sz="825" spc="7">
                <a:latin typeface="Times New Roman"/>
                <a:cs typeface="Times New Roman"/>
              </a:rPr>
              <a:t>1</a:t>
            </a:r>
            <a:endParaRPr baseline="-20202" sz="825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5304285" y="2069587"/>
            <a:ext cx="82292" cy="0"/>
          </a:xfrm>
          <a:custGeom>
            <a:avLst/>
            <a:gdLst/>
            <a:ahLst/>
            <a:cxnLst/>
            <a:rect l="l" t="t" r="r" b="b"/>
            <a:pathLst>
              <a:path w="82292" h="0">
                <a:moveTo>
                  <a:pt x="0" y="0"/>
                </a:moveTo>
                <a:lnTo>
                  <a:pt x="81902" y="0"/>
                </a:lnTo>
              </a:path>
            </a:pathLst>
          </a:custGeom>
          <a:ln w="901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5291582" y="1925062"/>
            <a:ext cx="161290" cy="180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 i="1">
                <a:latin typeface="Times New Roman"/>
                <a:cs typeface="Times New Roman"/>
              </a:rPr>
              <a:t>Z</a:t>
            </a:r>
            <a:r>
              <a:rPr dirty="0" sz="1000" spc="-20" i="1">
                <a:latin typeface="Times New Roman"/>
                <a:cs typeface="Times New Roman"/>
              </a:rPr>
              <a:t> </a:t>
            </a:r>
            <a:r>
              <a:rPr dirty="0" baseline="-20202" sz="825" spc="7">
                <a:latin typeface="Times New Roman"/>
                <a:cs typeface="Times New Roman"/>
              </a:rPr>
              <a:t>2</a:t>
            </a:r>
            <a:endParaRPr baseline="-20202" sz="825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958850" y="518917"/>
            <a:ext cx="5374005" cy="737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Найдем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А</a:t>
            </a:r>
            <a:r>
              <a:rPr dirty="0" sz="1200" spc="2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10">
                <a:latin typeface="Times New Roman"/>
                <a:cs typeface="Times New Roman"/>
              </a:rPr>
              <a:t>параметры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простых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четырехполюснико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0"/>
              </a:spcBef>
            </a:pPr>
            <a:endParaRPr sz="1400"/>
          </a:p>
          <a:p>
            <a:pPr marL="12700" marR="6350" indent="0">
              <a:lnSpc>
                <a:spcPts val="1430"/>
              </a:lnSpc>
            </a:pPr>
            <a:r>
              <a:rPr dirty="0" sz="1200" spc="-10">
                <a:latin typeface="Times New Roman"/>
                <a:cs typeface="Times New Roman"/>
              </a:rPr>
              <a:t>Сопротивление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холостого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хода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5" i="1" u="sng">
                <a:latin typeface="Times New Roman"/>
                <a:cs typeface="Times New Roman"/>
              </a:rPr>
              <a:t>Z</a:t>
            </a:r>
            <a:r>
              <a:rPr dirty="0" baseline="-9259" sz="1350">
                <a:latin typeface="Times New Roman"/>
                <a:cs typeface="Times New Roman"/>
              </a:rPr>
              <a:t>хх</a:t>
            </a:r>
            <a:r>
              <a:rPr dirty="0" baseline="-9259" sz="1350" spc="11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0">
                <a:latin typeface="Times New Roman"/>
                <a:cs typeface="Times New Roman"/>
              </a:rPr>
              <a:t>короткого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замыкания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5" i="1" u="sng">
                <a:latin typeface="Times New Roman"/>
                <a:cs typeface="Times New Roman"/>
              </a:rPr>
              <a:t>Z</a:t>
            </a:r>
            <a:r>
              <a:rPr dirty="0" baseline="-9259" sz="1350" spc="-7">
                <a:latin typeface="Times New Roman"/>
                <a:cs typeface="Times New Roman"/>
              </a:rPr>
              <a:t>кз</a:t>
            </a:r>
            <a:r>
              <a:rPr dirty="0" baseline="-9259" sz="1350" spc="157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четырехполюсника</a:t>
            </a:r>
            <a:r>
              <a:rPr dirty="0" sz="1200" spc="-10">
                <a:latin typeface="Times New Roman"/>
                <a:cs typeface="Times New Roman"/>
              </a:rPr>
              <a:t> определим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методом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преобразования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цепи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650" y="9433555"/>
            <a:ext cx="237490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 spc="-10">
                <a:latin typeface="Times New Roman"/>
                <a:cs typeface="Times New Roman"/>
              </a:rPr>
              <a:t>. 5. </a:t>
            </a:r>
            <a:r>
              <a:rPr dirty="0" sz="1200" spc="-10">
                <a:latin typeface="Times New Roman"/>
                <a:cs typeface="Times New Roman"/>
              </a:rPr>
              <a:t>Сложный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</a:t>
            </a:r>
            <a:r>
              <a:rPr dirty="0" sz="1200" spc="-5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2415" y="8658601"/>
            <a:ext cx="1568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25" i="1">
                <a:latin typeface="Times New Roman"/>
                <a:cs typeface="Times New Roman"/>
              </a:rPr>
              <a:t>C</a:t>
            </a:r>
            <a:r>
              <a:rPr dirty="0" baseline="-13888" sz="900" spc="-7">
                <a:latin typeface="Times New Roman"/>
                <a:cs typeface="Times New Roman"/>
              </a:rPr>
              <a:t>2</a:t>
            </a:r>
            <a:endParaRPr baseline="-13888"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37843" y="8286241"/>
            <a:ext cx="58642" cy="56233"/>
          </a:xfrm>
          <a:custGeom>
            <a:avLst/>
            <a:gdLst/>
            <a:ahLst/>
            <a:cxnLst/>
            <a:rect l="l" t="t" r="r" b="b"/>
            <a:pathLst>
              <a:path w="58642" h="56233">
                <a:moveTo>
                  <a:pt x="58642" y="28704"/>
                </a:moveTo>
                <a:lnTo>
                  <a:pt x="55115" y="15150"/>
                </a:lnTo>
                <a:lnTo>
                  <a:pt x="45845" y="5014"/>
                </a:lnTo>
                <a:lnTo>
                  <a:pt x="32799" y="0"/>
                </a:lnTo>
                <a:lnTo>
                  <a:pt x="17134" y="2771"/>
                </a:lnTo>
                <a:lnTo>
                  <a:pt x="5957" y="10577"/>
                </a:lnTo>
                <a:lnTo>
                  <a:pt x="0" y="22003"/>
                </a:lnTo>
                <a:lnTo>
                  <a:pt x="2180" y="37898"/>
                </a:lnTo>
                <a:lnTo>
                  <a:pt x="9221" y="49526"/>
                </a:lnTo>
                <a:lnTo>
                  <a:pt x="19940" y="56233"/>
                </a:lnTo>
                <a:lnTo>
                  <a:pt x="36996" y="54540"/>
                </a:lnTo>
                <a:lnTo>
                  <a:pt x="49293" y="48200"/>
                </a:lnTo>
                <a:lnTo>
                  <a:pt x="56578" y="38620"/>
                </a:lnTo>
                <a:lnTo>
                  <a:pt x="58642" y="28704"/>
                </a:lnTo>
                <a:close/>
              </a:path>
            </a:pathLst>
          </a:custGeom>
          <a:ln w="84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598579" y="9163304"/>
            <a:ext cx="58010" cy="56475"/>
          </a:xfrm>
          <a:custGeom>
            <a:avLst/>
            <a:gdLst/>
            <a:ahLst/>
            <a:cxnLst/>
            <a:rect l="l" t="t" r="r" b="b"/>
            <a:pathLst>
              <a:path w="58010" h="56475">
                <a:moveTo>
                  <a:pt x="58010" y="28693"/>
                </a:moveTo>
                <a:lnTo>
                  <a:pt x="54481" y="15144"/>
                </a:lnTo>
                <a:lnTo>
                  <a:pt x="45208" y="5011"/>
                </a:lnTo>
                <a:lnTo>
                  <a:pt x="32158" y="0"/>
                </a:lnTo>
                <a:lnTo>
                  <a:pt x="16802" y="2845"/>
                </a:lnTo>
                <a:lnTo>
                  <a:pt x="5792" y="10838"/>
                </a:lnTo>
                <a:lnTo>
                  <a:pt x="0" y="22504"/>
                </a:lnTo>
                <a:lnTo>
                  <a:pt x="2339" y="38373"/>
                </a:lnTo>
                <a:lnTo>
                  <a:pt x="9580" y="49949"/>
                </a:lnTo>
                <a:lnTo>
                  <a:pt x="20387" y="56475"/>
                </a:lnTo>
                <a:lnTo>
                  <a:pt x="37095" y="54549"/>
                </a:lnTo>
                <a:lnTo>
                  <a:pt x="49174" y="47887"/>
                </a:lnTo>
                <a:lnTo>
                  <a:pt x="56234" y="37955"/>
                </a:lnTo>
                <a:lnTo>
                  <a:pt x="58010" y="28693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598583" y="8286241"/>
            <a:ext cx="58007" cy="56472"/>
          </a:xfrm>
          <a:custGeom>
            <a:avLst/>
            <a:gdLst/>
            <a:ahLst/>
            <a:cxnLst/>
            <a:rect l="l" t="t" r="r" b="b"/>
            <a:pathLst>
              <a:path w="58007" h="56472">
                <a:moveTo>
                  <a:pt x="58007" y="28704"/>
                </a:moveTo>
                <a:lnTo>
                  <a:pt x="54480" y="15150"/>
                </a:lnTo>
                <a:lnTo>
                  <a:pt x="45210" y="5014"/>
                </a:lnTo>
                <a:lnTo>
                  <a:pt x="32164" y="0"/>
                </a:lnTo>
                <a:lnTo>
                  <a:pt x="16807" y="2842"/>
                </a:lnTo>
                <a:lnTo>
                  <a:pt x="5796" y="10832"/>
                </a:lnTo>
                <a:lnTo>
                  <a:pt x="0" y="22497"/>
                </a:lnTo>
                <a:lnTo>
                  <a:pt x="2336" y="38367"/>
                </a:lnTo>
                <a:lnTo>
                  <a:pt x="9575" y="49945"/>
                </a:lnTo>
                <a:lnTo>
                  <a:pt x="20379" y="56472"/>
                </a:lnTo>
                <a:lnTo>
                  <a:pt x="37091" y="54547"/>
                </a:lnTo>
                <a:lnTo>
                  <a:pt x="49171" y="47886"/>
                </a:lnTo>
                <a:lnTo>
                  <a:pt x="56232" y="37958"/>
                </a:lnTo>
                <a:lnTo>
                  <a:pt x="58007" y="28704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337840" y="9163304"/>
            <a:ext cx="58646" cy="56236"/>
          </a:xfrm>
          <a:custGeom>
            <a:avLst/>
            <a:gdLst/>
            <a:ahLst/>
            <a:cxnLst/>
            <a:rect l="l" t="t" r="r" b="b"/>
            <a:pathLst>
              <a:path w="58646" h="56236">
                <a:moveTo>
                  <a:pt x="58646" y="28693"/>
                </a:moveTo>
                <a:lnTo>
                  <a:pt x="55117" y="15144"/>
                </a:lnTo>
                <a:lnTo>
                  <a:pt x="45843" y="5011"/>
                </a:lnTo>
                <a:lnTo>
                  <a:pt x="32793" y="0"/>
                </a:lnTo>
                <a:lnTo>
                  <a:pt x="17130" y="2773"/>
                </a:lnTo>
                <a:lnTo>
                  <a:pt x="5953" y="10583"/>
                </a:lnTo>
                <a:lnTo>
                  <a:pt x="0" y="22010"/>
                </a:lnTo>
                <a:lnTo>
                  <a:pt x="2183" y="37903"/>
                </a:lnTo>
                <a:lnTo>
                  <a:pt x="9227" y="49530"/>
                </a:lnTo>
                <a:lnTo>
                  <a:pt x="19949" y="56236"/>
                </a:lnTo>
                <a:lnTo>
                  <a:pt x="37001" y="54542"/>
                </a:lnTo>
                <a:lnTo>
                  <a:pt x="49296" y="48201"/>
                </a:lnTo>
                <a:lnTo>
                  <a:pt x="56581" y="38617"/>
                </a:lnTo>
                <a:lnTo>
                  <a:pt x="58646" y="28693"/>
                </a:lnTo>
                <a:close/>
              </a:path>
            </a:pathLst>
          </a:custGeom>
          <a:ln w="84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568450" y="8084816"/>
            <a:ext cx="93345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5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68450" y="8961805"/>
            <a:ext cx="93345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5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99366" y="8286241"/>
            <a:ext cx="58642" cy="56233"/>
          </a:xfrm>
          <a:custGeom>
            <a:avLst/>
            <a:gdLst/>
            <a:ahLst/>
            <a:cxnLst/>
            <a:rect l="l" t="t" r="r" b="b"/>
            <a:pathLst>
              <a:path w="58642" h="56233">
                <a:moveTo>
                  <a:pt x="58642" y="28704"/>
                </a:moveTo>
                <a:lnTo>
                  <a:pt x="55115" y="15150"/>
                </a:lnTo>
                <a:lnTo>
                  <a:pt x="45845" y="5014"/>
                </a:lnTo>
                <a:lnTo>
                  <a:pt x="32799" y="0"/>
                </a:lnTo>
                <a:lnTo>
                  <a:pt x="17134" y="2771"/>
                </a:lnTo>
                <a:lnTo>
                  <a:pt x="5957" y="10577"/>
                </a:lnTo>
                <a:lnTo>
                  <a:pt x="0" y="22003"/>
                </a:lnTo>
                <a:lnTo>
                  <a:pt x="2180" y="37898"/>
                </a:lnTo>
                <a:lnTo>
                  <a:pt x="9221" y="49526"/>
                </a:lnTo>
                <a:lnTo>
                  <a:pt x="19940" y="56233"/>
                </a:lnTo>
                <a:lnTo>
                  <a:pt x="36996" y="54540"/>
                </a:lnTo>
                <a:lnTo>
                  <a:pt x="49293" y="48200"/>
                </a:lnTo>
                <a:lnTo>
                  <a:pt x="56578" y="38620"/>
                </a:lnTo>
                <a:lnTo>
                  <a:pt x="58642" y="28704"/>
                </a:lnTo>
                <a:close/>
              </a:path>
            </a:pathLst>
          </a:custGeom>
          <a:ln w="84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609755" y="9163304"/>
            <a:ext cx="58010" cy="56475"/>
          </a:xfrm>
          <a:custGeom>
            <a:avLst/>
            <a:gdLst/>
            <a:ahLst/>
            <a:cxnLst/>
            <a:rect l="l" t="t" r="r" b="b"/>
            <a:pathLst>
              <a:path w="58010" h="56475">
                <a:moveTo>
                  <a:pt x="58010" y="28693"/>
                </a:moveTo>
                <a:lnTo>
                  <a:pt x="54481" y="15144"/>
                </a:lnTo>
                <a:lnTo>
                  <a:pt x="45208" y="5011"/>
                </a:lnTo>
                <a:lnTo>
                  <a:pt x="32158" y="0"/>
                </a:lnTo>
                <a:lnTo>
                  <a:pt x="16802" y="2845"/>
                </a:lnTo>
                <a:lnTo>
                  <a:pt x="5792" y="10838"/>
                </a:lnTo>
                <a:lnTo>
                  <a:pt x="0" y="22504"/>
                </a:lnTo>
                <a:lnTo>
                  <a:pt x="2339" y="38373"/>
                </a:lnTo>
                <a:lnTo>
                  <a:pt x="9580" y="49949"/>
                </a:lnTo>
                <a:lnTo>
                  <a:pt x="20387" y="56475"/>
                </a:lnTo>
                <a:lnTo>
                  <a:pt x="37095" y="54549"/>
                </a:lnTo>
                <a:lnTo>
                  <a:pt x="49174" y="47887"/>
                </a:lnTo>
                <a:lnTo>
                  <a:pt x="56234" y="37955"/>
                </a:lnTo>
                <a:lnTo>
                  <a:pt x="58010" y="28693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609758" y="8286241"/>
            <a:ext cx="58007" cy="56472"/>
          </a:xfrm>
          <a:custGeom>
            <a:avLst/>
            <a:gdLst/>
            <a:ahLst/>
            <a:cxnLst/>
            <a:rect l="l" t="t" r="r" b="b"/>
            <a:pathLst>
              <a:path w="58007" h="56472">
                <a:moveTo>
                  <a:pt x="58007" y="28704"/>
                </a:moveTo>
                <a:lnTo>
                  <a:pt x="54480" y="15150"/>
                </a:lnTo>
                <a:lnTo>
                  <a:pt x="45210" y="5014"/>
                </a:lnTo>
                <a:lnTo>
                  <a:pt x="32164" y="0"/>
                </a:lnTo>
                <a:lnTo>
                  <a:pt x="16807" y="2842"/>
                </a:lnTo>
                <a:lnTo>
                  <a:pt x="5796" y="10832"/>
                </a:lnTo>
                <a:lnTo>
                  <a:pt x="0" y="22497"/>
                </a:lnTo>
                <a:lnTo>
                  <a:pt x="2336" y="38367"/>
                </a:lnTo>
                <a:lnTo>
                  <a:pt x="9575" y="49945"/>
                </a:lnTo>
                <a:lnTo>
                  <a:pt x="20379" y="56472"/>
                </a:lnTo>
                <a:lnTo>
                  <a:pt x="37091" y="54547"/>
                </a:lnTo>
                <a:lnTo>
                  <a:pt x="49171" y="47886"/>
                </a:lnTo>
                <a:lnTo>
                  <a:pt x="56232" y="37958"/>
                </a:lnTo>
                <a:lnTo>
                  <a:pt x="58007" y="28704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799363" y="9163304"/>
            <a:ext cx="58646" cy="56236"/>
          </a:xfrm>
          <a:custGeom>
            <a:avLst/>
            <a:gdLst/>
            <a:ahLst/>
            <a:cxnLst/>
            <a:rect l="l" t="t" r="r" b="b"/>
            <a:pathLst>
              <a:path w="58646" h="56236">
                <a:moveTo>
                  <a:pt x="58646" y="28693"/>
                </a:moveTo>
                <a:lnTo>
                  <a:pt x="55117" y="15144"/>
                </a:lnTo>
                <a:lnTo>
                  <a:pt x="45843" y="5011"/>
                </a:lnTo>
                <a:lnTo>
                  <a:pt x="32793" y="0"/>
                </a:lnTo>
                <a:lnTo>
                  <a:pt x="17130" y="2773"/>
                </a:lnTo>
                <a:lnTo>
                  <a:pt x="5953" y="10583"/>
                </a:lnTo>
                <a:lnTo>
                  <a:pt x="0" y="22010"/>
                </a:lnTo>
                <a:lnTo>
                  <a:pt x="2183" y="37903"/>
                </a:lnTo>
                <a:lnTo>
                  <a:pt x="9227" y="49530"/>
                </a:lnTo>
                <a:lnTo>
                  <a:pt x="19949" y="56236"/>
                </a:lnTo>
                <a:lnTo>
                  <a:pt x="37001" y="54542"/>
                </a:lnTo>
                <a:lnTo>
                  <a:pt x="49296" y="48201"/>
                </a:lnTo>
                <a:lnTo>
                  <a:pt x="56581" y="38617"/>
                </a:lnTo>
                <a:lnTo>
                  <a:pt x="58646" y="28693"/>
                </a:lnTo>
                <a:close/>
              </a:path>
            </a:pathLst>
          </a:custGeom>
          <a:ln w="84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769105" y="8084816"/>
            <a:ext cx="93345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5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69105" y="8961805"/>
            <a:ext cx="93345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5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71298" y="9162289"/>
            <a:ext cx="50276" cy="57899"/>
          </a:xfrm>
          <a:custGeom>
            <a:avLst/>
            <a:gdLst/>
            <a:ahLst/>
            <a:cxnLst/>
            <a:rect l="l" t="t" r="r" b="b"/>
            <a:pathLst>
              <a:path w="50276" h="57899">
                <a:moveTo>
                  <a:pt x="25410" y="0"/>
                </a:moveTo>
                <a:lnTo>
                  <a:pt x="12731" y="3866"/>
                </a:lnTo>
                <a:lnTo>
                  <a:pt x="3626" y="14050"/>
                </a:lnTo>
                <a:lnTo>
                  <a:pt x="0" y="28421"/>
                </a:lnTo>
                <a:lnTo>
                  <a:pt x="3357" y="43192"/>
                </a:lnTo>
                <a:lnTo>
                  <a:pt x="12149" y="53678"/>
                </a:lnTo>
                <a:lnTo>
                  <a:pt x="24445" y="57899"/>
                </a:lnTo>
                <a:lnTo>
                  <a:pt x="37337" y="54094"/>
                </a:lnTo>
                <a:lnTo>
                  <a:pt x="46539" y="44046"/>
                </a:lnTo>
                <a:lnTo>
                  <a:pt x="50276" y="29839"/>
                </a:lnTo>
                <a:lnTo>
                  <a:pt x="50162" y="28421"/>
                </a:lnTo>
                <a:lnTo>
                  <a:pt x="46859" y="14419"/>
                </a:lnTo>
                <a:lnTo>
                  <a:pt x="37902" y="4048"/>
                </a:lnTo>
                <a:lnTo>
                  <a:pt x="254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347470" y="8285227"/>
            <a:ext cx="50276" cy="57899"/>
          </a:xfrm>
          <a:custGeom>
            <a:avLst/>
            <a:gdLst/>
            <a:ahLst/>
            <a:cxnLst/>
            <a:rect l="l" t="t" r="r" b="b"/>
            <a:pathLst>
              <a:path w="50276" h="57899">
                <a:moveTo>
                  <a:pt x="25410" y="0"/>
                </a:moveTo>
                <a:lnTo>
                  <a:pt x="12731" y="3866"/>
                </a:lnTo>
                <a:lnTo>
                  <a:pt x="3626" y="14050"/>
                </a:lnTo>
                <a:lnTo>
                  <a:pt x="0" y="28421"/>
                </a:lnTo>
                <a:lnTo>
                  <a:pt x="3357" y="43192"/>
                </a:lnTo>
                <a:lnTo>
                  <a:pt x="12149" y="53678"/>
                </a:lnTo>
                <a:lnTo>
                  <a:pt x="24445" y="57899"/>
                </a:lnTo>
                <a:lnTo>
                  <a:pt x="37337" y="54094"/>
                </a:lnTo>
                <a:lnTo>
                  <a:pt x="46539" y="44046"/>
                </a:lnTo>
                <a:lnTo>
                  <a:pt x="50276" y="29839"/>
                </a:lnTo>
                <a:lnTo>
                  <a:pt x="50162" y="28421"/>
                </a:lnTo>
                <a:lnTo>
                  <a:pt x="46859" y="14419"/>
                </a:lnTo>
                <a:lnTo>
                  <a:pt x="37902" y="4048"/>
                </a:lnTo>
                <a:lnTo>
                  <a:pt x="254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348311" y="8295600"/>
            <a:ext cx="50209" cy="38231"/>
          </a:xfrm>
          <a:custGeom>
            <a:avLst/>
            <a:gdLst/>
            <a:ahLst/>
            <a:cxnLst/>
            <a:rect l="l" t="t" r="r" b="b"/>
            <a:pathLst>
              <a:path w="50209" h="38231">
                <a:moveTo>
                  <a:pt x="50209" y="19345"/>
                </a:moveTo>
                <a:lnTo>
                  <a:pt x="45517" y="7396"/>
                </a:lnTo>
                <a:lnTo>
                  <a:pt x="33626" y="0"/>
                </a:lnTo>
                <a:lnTo>
                  <a:pt x="15424" y="1684"/>
                </a:lnTo>
                <a:lnTo>
                  <a:pt x="4323" y="8065"/>
                </a:lnTo>
                <a:lnTo>
                  <a:pt x="0" y="17606"/>
                </a:lnTo>
                <a:lnTo>
                  <a:pt x="4120" y="30177"/>
                </a:lnTo>
                <a:lnTo>
                  <a:pt x="15180" y="38231"/>
                </a:lnTo>
                <a:lnTo>
                  <a:pt x="33445" y="36832"/>
                </a:lnTo>
                <a:lnTo>
                  <a:pt x="45003" y="30783"/>
                </a:lnTo>
                <a:lnTo>
                  <a:pt x="49978" y="21946"/>
                </a:lnTo>
                <a:lnTo>
                  <a:pt x="50209" y="19345"/>
                </a:lnTo>
                <a:close/>
              </a:path>
            </a:pathLst>
          </a:custGeom>
          <a:ln w="84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347470" y="9162289"/>
            <a:ext cx="50276" cy="57899"/>
          </a:xfrm>
          <a:custGeom>
            <a:avLst/>
            <a:gdLst/>
            <a:ahLst/>
            <a:cxnLst/>
            <a:rect l="l" t="t" r="r" b="b"/>
            <a:pathLst>
              <a:path w="50276" h="57899">
                <a:moveTo>
                  <a:pt x="25410" y="0"/>
                </a:moveTo>
                <a:lnTo>
                  <a:pt x="12731" y="3866"/>
                </a:lnTo>
                <a:lnTo>
                  <a:pt x="3626" y="14050"/>
                </a:lnTo>
                <a:lnTo>
                  <a:pt x="0" y="28421"/>
                </a:lnTo>
                <a:lnTo>
                  <a:pt x="3357" y="43192"/>
                </a:lnTo>
                <a:lnTo>
                  <a:pt x="12149" y="53678"/>
                </a:lnTo>
                <a:lnTo>
                  <a:pt x="24445" y="57899"/>
                </a:lnTo>
                <a:lnTo>
                  <a:pt x="37337" y="54094"/>
                </a:lnTo>
                <a:lnTo>
                  <a:pt x="46539" y="44046"/>
                </a:lnTo>
                <a:lnTo>
                  <a:pt x="50276" y="29839"/>
                </a:lnTo>
                <a:lnTo>
                  <a:pt x="50162" y="28421"/>
                </a:lnTo>
                <a:lnTo>
                  <a:pt x="46859" y="14419"/>
                </a:lnTo>
                <a:lnTo>
                  <a:pt x="37902" y="4048"/>
                </a:lnTo>
                <a:lnTo>
                  <a:pt x="254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348310" y="9172662"/>
            <a:ext cx="50210" cy="38234"/>
          </a:xfrm>
          <a:custGeom>
            <a:avLst/>
            <a:gdLst/>
            <a:ahLst/>
            <a:cxnLst/>
            <a:rect l="l" t="t" r="r" b="b"/>
            <a:pathLst>
              <a:path w="50210" h="38234">
                <a:moveTo>
                  <a:pt x="50210" y="19334"/>
                </a:moveTo>
                <a:lnTo>
                  <a:pt x="45516" y="7393"/>
                </a:lnTo>
                <a:lnTo>
                  <a:pt x="33620" y="0"/>
                </a:lnTo>
                <a:lnTo>
                  <a:pt x="15418" y="1687"/>
                </a:lnTo>
                <a:lnTo>
                  <a:pt x="4318" y="8070"/>
                </a:lnTo>
                <a:lnTo>
                  <a:pt x="0" y="17609"/>
                </a:lnTo>
                <a:lnTo>
                  <a:pt x="4121" y="30179"/>
                </a:lnTo>
                <a:lnTo>
                  <a:pt x="15182" y="38234"/>
                </a:lnTo>
                <a:lnTo>
                  <a:pt x="33444" y="36835"/>
                </a:lnTo>
                <a:lnTo>
                  <a:pt x="45002" y="30784"/>
                </a:lnTo>
                <a:lnTo>
                  <a:pt x="49978" y="21942"/>
                </a:lnTo>
                <a:lnTo>
                  <a:pt x="50210" y="19334"/>
                </a:lnTo>
                <a:close/>
              </a:path>
            </a:pathLst>
          </a:custGeom>
          <a:ln w="84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660141" y="9188189"/>
            <a:ext cx="1138432" cy="0"/>
          </a:xfrm>
          <a:custGeom>
            <a:avLst/>
            <a:gdLst/>
            <a:ahLst/>
            <a:cxnLst/>
            <a:rect l="l" t="t" r="r" b="b"/>
            <a:pathLst>
              <a:path w="1138432" h="0">
                <a:moveTo>
                  <a:pt x="0" y="0"/>
                </a:moveTo>
                <a:lnTo>
                  <a:pt x="1138432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945383" y="8042905"/>
            <a:ext cx="11366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20" i="1">
                <a:latin typeface="Times New Roman"/>
                <a:cs typeface="Times New Roman"/>
              </a:rPr>
              <a:t>r</a:t>
            </a:r>
            <a:r>
              <a:rPr dirty="0" baseline="-13888" sz="900" spc="-7">
                <a:latin typeface="Times New Roman"/>
                <a:cs typeface="Times New Roman"/>
              </a:rPr>
              <a:t>2</a:t>
            </a:r>
            <a:endParaRPr baseline="-13888"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87440" y="8707370"/>
            <a:ext cx="365007" cy="0"/>
          </a:xfrm>
          <a:custGeom>
            <a:avLst/>
            <a:gdLst/>
            <a:ahLst/>
            <a:cxnLst/>
            <a:rect l="l" t="t" r="r" b="b"/>
            <a:pathLst>
              <a:path w="365007" h="0">
                <a:moveTo>
                  <a:pt x="0" y="0"/>
                </a:moveTo>
                <a:lnTo>
                  <a:pt x="177634" y="0"/>
                </a:lnTo>
                <a:lnTo>
                  <a:pt x="363613" y="0"/>
                </a:lnTo>
              </a:path>
            </a:pathLst>
          </a:custGeom>
          <a:ln w="3371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87440" y="8791957"/>
            <a:ext cx="365007" cy="0"/>
          </a:xfrm>
          <a:custGeom>
            <a:avLst/>
            <a:gdLst/>
            <a:ahLst/>
            <a:cxnLst/>
            <a:rect l="l" t="t" r="r" b="b"/>
            <a:pathLst>
              <a:path w="365007" h="0">
                <a:moveTo>
                  <a:pt x="0" y="0"/>
                </a:moveTo>
                <a:lnTo>
                  <a:pt x="365007" y="0"/>
                </a:lnTo>
              </a:path>
            </a:pathLst>
          </a:custGeom>
          <a:ln w="3371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12593" y="8311125"/>
            <a:ext cx="585980" cy="0"/>
          </a:xfrm>
          <a:custGeom>
            <a:avLst/>
            <a:gdLst/>
            <a:ahLst/>
            <a:cxnLst/>
            <a:rect l="l" t="t" r="r" b="b"/>
            <a:pathLst>
              <a:path w="585980" h="0">
                <a:moveTo>
                  <a:pt x="0" y="0"/>
                </a:moveTo>
                <a:lnTo>
                  <a:pt x="585980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365756" y="8311125"/>
            <a:ext cx="0" cy="396244"/>
          </a:xfrm>
          <a:custGeom>
            <a:avLst/>
            <a:gdLst/>
            <a:ahLst/>
            <a:cxnLst/>
            <a:rect l="l" t="t" r="r" b="b"/>
            <a:pathLst>
              <a:path w="0" h="396244">
                <a:moveTo>
                  <a:pt x="0" y="0"/>
                </a:moveTo>
                <a:lnTo>
                  <a:pt x="0" y="396244"/>
                </a:lnTo>
              </a:path>
            </a:pathLst>
          </a:custGeom>
          <a:ln w="84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365756" y="8791957"/>
            <a:ext cx="0" cy="396231"/>
          </a:xfrm>
          <a:custGeom>
            <a:avLst/>
            <a:gdLst/>
            <a:ahLst/>
            <a:cxnLst/>
            <a:rect l="l" t="t" r="r" b="b"/>
            <a:pathLst>
              <a:path w="0" h="396231">
                <a:moveTo>
                  <a:pt x="0" y="0"/>
                </a:moveTo>
                <a:lnTo>
                  <a:pt x="0" y="396231"/>
                </a:lnTo>
              </a:path>
            </a:pathLst>
          </a:custGeom>
          <a:ln w="84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787386" y="8234925"/>
            <a:ext cx="432818" cy="160015"/>
          </a:xfrm>
          <a:custGeom>
            <a:avLst/>
            <a:gdLst/>
            <a:ahLst/>
            <a:cxnLst/>
            <a:rect l="l" t="t" r="r" b="b"/>
            <a:pathLst>
              <a:path w="432818" h="160015">
                <a:moveTo>
                  <a:pt x="432818" y="0"/>
                </a:moveTo>
                <a:lnTo>
                  <a:pt x="0" y="0"/>
                </a:lnTo>
                <a:lnTo>
                  <a:pt x="0" y="160015"/>
                </a:lnTo>
                <a:lnTo>
                  <a:pt x="432818" y="160015"/>
                </a:lnTo>
                <a:lnTo>
                  <a:pt x="432818" y="0"/>
                </a:lnTo>
                <a:close/>
              </a:path>
            </a:pathLst>
          </a:custGeom>
          <a:ln w="843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660142" y="8311125"/>
            <a:ext cx="127257" cy="0"/>
          </a:xfrm>
          <a:custGeom>
            <a:avLst/>
            <a:gdLst/>
            <a:ahLst/>
            <a:cxnLst/>
            <a:rect l="l" t="t" r="r" b="b"/>
            <a:pathLst>
              <a:path w="127257" h="0">
                <a:moveTo>
                  <a:pt x="0" y="0"/>
                </a:moveTo>
                <a:lnTo>
                  <a:pt x="126771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012434" y="8658601"/>
            <a:ext cx="1574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30" i="1">
                <a:latin typeface="Times New Roman"/>
                <a:cs typeface="Times New Roman"/>
              </a:rPr>
              <a:t>C</a:t>
            </a:r>
            <a:r>
              <a:rPr dirty="0" baseline="-13888" sz="900" spc="-7">
                <a:latin typeface="Times New Roman"/>
                <a:cs typeface="Times New Roman"/>
              </a:rPr>
              <a:t>2</a:t>
            </a:r>
            <a:endParaRPr baseline="-13888"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23727" y="9163304"/>
            <a:ext cx="57999" cy="56479"/>
          </a:xfrm>
          <a:custGeom>
            <a:avLst/>
            <a:gdLst/>
            <a:ahLst/>
            <a:cxnLst/>
            <a:rect l="l" t="t" r="r" b="b"/>
            <a:pathLst>
              <a:path w="57999" h="56479">
                <a:moveTo>
                  <a:pt x="57999" y="28693"/>
                </a:moveTo>
                <a:lnTo>
                  <a:pt x="54471" y="15144"/>
                </a:lnTo>
                <a:lnTo>
                  <a:pt x="45197" y="5011"/>
                </a:lnTo>
                <a:lnTo>
                  <a:pt x="32147" y="0"/>
                </a:lnTo>
                <a:lnTo>
                  <a:pt x="16797" y="2846"/>
                </a:lnTo>
                <a:lnTo>
                  <a:pt x="5789" y="10842"/>
                </a:lnTo>
                <a:lnTo>
                  <a:pt x="0" y="22513"/>
                </a:lnTo>
                <a:lnTo>
                  <a:pt x="2342" y="38381"/>
                </a:lnTo>
                <a:lnTo>
                  <a:pt x="9586" y="49956"/>
                </a:lnTo>
                <a:lnTo>
                  <a:pt x="20394" y="56479"/>
                </a:lnTo>
                <a:lnTo>
                  <a:pt x="37097" y="54549"/>
                </a:lnTo>
                <a:lnTo>
                  <a:pt x="49171" y="47881"/>
                </a:lnTo>
                <a:lnTo>
                  <a:pt x="56228" y="37943"/>
                </a:lnTo>
                <a:lnTo>
                  <a:pt x="57999" y="28693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623730" y="8286241"/>
            <a:ext cx="57996" cy="56476"/>
          </a:xfrm>
          <a:custGeom>
            <a:avLst/>
            <a:gdLst/>
            <a:ahLst/>
            <a:cxnLst/>
            <a:rect l="l" t="t" r="r" b="b"/>
            <a:pathLst>
              <a:path w="57996" h="56476">
                <a:moveTo>
                  <a:pt x="57996" y="28704"/>
                </a:moveTo>
                <a:lnTo>
                  <a:pt x="54469" y="15150"/>
                </a:lnTo>
                <a:lnTo>
                  <a:pt x="45199" y="5014"/>
                </a:lnTo>
                <a:lnTo>
                  <a:pt x="32153" y="0"/>
                </a:lnTo>
                <a:lnTo>
                  <a:pt x="16802" y="2844"/>
                </a:lnTo>
                <a:lnTo>
                  <a:pt x="5793" y="10836"/>
                </a:lnTo>
                <a:lnTo>
                  <a:pt x="0" y="22505"/>
                </a:lnTo>
                <a:lnTo>
                  <a:pt x="2339" y="38375"/>
                </a:lnTo>
                <a:lnTo>
                  <a:pt x="9581" y="49952"/>
                </a:lnTo>
                <a:lnTo>
                  <a:pt x="20386" y="56476"/>
                </a:lnTo>
                <a:lnTo>
                  <a:pt x="37092" y="54547"/>
                </a:lnTo>
                <a:lnTo>
                  <a:pt x="49169" y="47881"/>
                </a:lnTo>
                <a:lnTo>
                  <a:pt x="56226" y="37947"/>
                </a:lnTo>
                <a:lnTo>
                  <a:pt x="57996" y="28704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146040" y="8658601"/>
            <a:ext cx="1054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85" i="1">
                <a:latin typeface="Times New Roman"/>
                <a:cs typeface="Times New Roman"/>
              </a:rPr>
              <a:t>r</a:t>
            </a:r>
            <a:r>
              <a:rPr dirty="0" baseline="-13888" sz="900" spc="-7">
                <a:latin typeface="Times New Roman"/>
                <a:cs typeface="Times New Roman"/>
              </a:rPr>
              <a:t>1</a:t>
            </a:r>
            <a:endParaRPr baseline="-13888"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93590" y="8084816"/>
            <a:ext cx="93345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5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93590" y="8961805"/>
            <a:ext cx="93345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5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230017" y="8286241"/>
            <a:ext cx="58006" cy="56472"/>
          </a:xfrm>
          <a:custGeom>
            <a:avLst/>
            <a:gdLst/>
            <a:ahLst/>
            <a:cxnLst/>
            <a:rect l="l" t="t" r="r" b="b"/>
            <a:pathLst>
              <a:path w="58006" h="56472">
                <a:moveTo>
                  <a:pt x="58006" y="28704"/>
                </a:moveTo>
                <a:lnTo>
                  <a:pt x="54479" y="15150"/>
                </a:lnTo>
                <a:lnTo>
                  <a:pt x="45209" y="5014"/>
                </a:lnTo>
                <a:lnTo>
                  <a:pt x="32163" y="0"/>
                </a:lnTo>
                <a:lnTo>
                  <a:pt x="16812" y="2842"/>
                </a:lnTo>
                <a:lnTo>
                  <a:pt x="5799" y="10832"/>
                </a:lnTo>
                <a:lnTo>
                  <a:pt x="0" y="22497"/>
                </a:lnTo>
                <a:lnTo>
                  <a:pt x="2338" y="38367"/>
                </a:lnTo>
                <a:lnTo>
                  <a:pt x="9579" y="49945"/>
                </a:lnTo>
                <a:lnTo>
                  <a:pt x="20382" y="56472"/>
                </a:lnTo>
                <a:lnTo>
                  <a:pt x="37093" y="54546"/>
                </a:lnTo>
                <a:lnTo>
                  <a:pt x="49172" y="47885"/>
                </a:lnTo>
                <a:lnTo>
                  <a:pt x="56232" y="37956"/>
                </a:lnTo>
                <a:lnTo>
                  <a:pt x="58006" y="28704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230014" y="9163304"/>
            <a:ext cx="58010" cy="56475"/>
          </a:xfrm>
          <a:custGeom>
            <a:avLst/>
            <a:gdLst/>
            <a:ahLst/>
            <a:cxnLst/>
            <a:rect l="l" t="t" r="r" b="b"/>
            <a:pathLst>
              <a:path w="58010" h="56475">
                <a:moveTo>
                  <a:pt x="58010" y="28693"/>
                </a:moveTo>
                <a:lnTo>
                  <a:pt x="54481" y="15144"/>
                </a:lnTo>
                <a:lnTo>
                  <a:pt x="45207" y="5011"/>
                </a:lnTo>
                <a:lnTo>
                  <a:pt x="32157" y="0"/>
                </a:lnTo>
                <a:lnTo>
                  <a:pt x="16807" y="2845"/>
                </a:lnTo>
                <a:lnTo>
                  <a:pt x="5795" y="10838"/>
                </a:lnTo>
                <a:lnTo>
                  <a:pt x="0" y="22504"/>
                </a:lnTo>
                <a:lnTo>
                  <a:pt x="2341" y="38373"/>
                </a:lnTo>
                <a:lnTo>
                  <a:pt x="9585" y="49949"/>
                </a:lnTo>
                <a:lnTo>
                  <a:pt x="20391" y="56475"/>
                </a:lnTo>
                <a:lnTo>
                  <a:pt x="37098" y="54548"/>
                </a:lnTo>
                <a:lnTo>
                  <a:pt x="49175" y="47886"/>
                </a:lnTo>
                <a:lnTo>
                  <a:pt x="56235" y="37953"/>
                </a:lnTo>
                <a:lnTo>
                  <a:pt x="58010" y="28693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199123" y="8084816"/>
            <a:ext cx="93345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5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99123" y="8961805"/>
            <a:ext cx="93345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5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929383" y="8530590"/>
            <a:ext cx="185926" cy="445775"/>
          </a:xfrm>
          <a:custGeom>
            <a:avLst/>
            <a:gdLst/>
            <a:ahLst/>
            <a:cxnLst/>
            <a:rect l="l" t="t" r="r" b="b"/>
            <a:pathLst>
              <a:path w="185926" h="445775">
                <a:moveTo>
                  <a:pt x="185926" y="0"/>
                </a:moveTo>
                <a:lnTo>
                  <a:pt x="0" y="0"/>
                </a:lnTo>
                <a:lnTo>
                  <a:pt x="0" y="445775"/>
                </a:lnTo>
                <a:lnTo>
                  <a:pt x="185926" y="445775"/>
                </a:lnTo>
                <a:lnTo>
                  <a:pt x="185926" y="0"/>
                </a:lnTo>
                <a:close/>
              </a:path>
            </a:pathLst>
          </a:custGeom>
          <a:ln w="84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996438" y="8285227"/>
            <a:ext cx="50276" cy="57899"/>
          </a:xfrm>
          <a:custGeom>
            <a:avLst/>
            <a:gdLst/>
            <a:ahLst/>
            <a:cxnLst/>
            <a:rect l="l" t="t" r="r" b="b"/>
            <a:pathLst>
              <a:path w="50276" h="57899">
                <a:moveTo>
                  <a:pt x="25410" y="0"/>
                </a:moveTo>
                <a:lnTo>
                  <a:pt x="12731" y="3866"/>
                </a:lnTo>
                <a:lnTo>
                  <a:pt x="3626" y="14050"/>
                </a:lnTo>
                <a:lnTo>
                  <a:pt x="0" y="28421"/>
                </a:lnTo>
                <a:lnTo>
                  <a:pt x="3357" y="43192"/>
                </a:lnTo>
                <a:lnTo>
                  <a:pt x="12149" y="53678"/>
                </a:lnTo>
                <a:lnTo>
                  <a:pt x="24445" y="57899"/>
                </a:lnTo>
                <a:lnTo>
                  <a:pt x="37337" y="54094"/>
                </a:lnTo>
                <a:lnTo>
                  <a:pt x="46539" y="44046"/>
                </a:lnTo>
                <a:lnTo>
                  <a:pt x="50276" y="29839"/>
                </a:lnTo>
                <a:lnTo>
                  <a:pt x="50162" y="28421"/>
                </a:lnTo>
                <a:lnTo>
                  <a:pt x="46859" y="14419"/>
                </a:lnTo>
                <a:lnTo>
                  <a:pt x="37902" y="4048"/>
                </a:lnTo>
                <a:lnTo>
                  <a:pt x="254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997278" y="8295600"/>
            <a:ext cx="50209" cy="38231"/>
          </a:xfrm>
          <a:custGeom>
            <a:avLst/>
            <a:gdLst/>
            <a:ahLst/>
            <a:cxnLst/>
            <a:rect l="l" t="t" r="r" b="b"/>
            <a:pathLst>
              <a:path w="50209" h="38231">
                <a:moveTo>
                  <a:pt x="50209" y="19345"/>
                </a:moveTo>
                <a:lnTo>
                  <a:pt x="45517" y="7396"/>
                </a:lnTo>
                <a:lnTo>
                  <a:pt x="33626" y="0"/>
                </a:lnTo>
                <a:lnTo>
                  <a:pt x="15424" y="1684"/>
                </a:lnTo>
                <a:lnTo>
                  <a:pt x="4323" y="8065"/>
                </a:lnTo>
                <a:lnTo>
                  <a:pt x="0" y="17606"/>
                </a:lnTo>
                <a:lnTo>
                  <a:pt x="4120" y="30177"/>
                </a:lnTo>
                <a:lnTo>
                  <a:pt x="15180" y="38231"/>
                </a:lnTo>
                <a:lnTo>
                  <a:pt x="33445" y="36832"/>
                </a:lnTo>
                <a:lnTo>
                  <a:pt x="45003" y="30783"/>
                </a:lnTo>
                <a:lnTo>
                  <a:pt x="49978" y="21946"/>
                </a:lnTo>
                <a:lnTo>
                  <a:pt x="50209" y="19345"/>
                </a:lnTo>
                <a:close/>
              </a:path>
            </a:pathLst>
          </a:custGeom>
          <a:ln w="84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996438" y="9162289"/>
            <a:ext cx="50276" cy="57899"/>
          </a:xfrm>
          <a:custGeom>
            <a:avLst/>
            <a:gdLst/>
            <a:ahLst/>
            <a:cxnLst/>
            <a:rect l="l" t="t" r="r" b="b"/>
            <a:pathLst>
              <a:path w="50276" h="57899">
                <a:moveTo>
                  <a:pt x="25410" y="0"/>
                </a:moveTo>
                <a:lnTo>
                  <a:pt x="12731" y="3866"/>
                </a:lnTo>
                <a:lnTo>
                  <a:pt x="3626" y="14050"/>
                </a:lnTo>
                <a:lnTo>
                  <a:pt x="0" y="28421"/>
                </a:lnTo>
                <a:lnTo>
                  <a:pt x="3357" y="43192"/>
                </a:lnTo>
                <a:lnTo>
                  <a:pt x="12149" y="53678"/>
                </a:lnTo>
                <a:lnTo>
                  <a:pt x="24445" y="57899"/>
                </a:lnTo>
                <a:lnTo>
                  <a:pt x="37337" y="54094"/>
                </a:lnTo>
                <a:lnTo>
                  <a:pt x="46539" y="44046"/>
                </a:lnTo>
                <a:lnTo>
                  <a:pt x="50276" y="29839"/>
                </a:lnTo>
                <a:lnTo>
                  <a:pt x="50162" y="28421"/>
                </a:lnTo>
                <a:lnTo>
                  <a:pt x="46859" y="14419"/>
                </a:lnTo>
                <a:lnTo>
                  <a:pt x="37902" y="4048"/>
                </a:lnTo>
                <a:lnTo>
                  <a:pt x="2541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997277" y="9172662"/>
            <a:ext cx="50210" cy="38234"/>
          </a:xfrm>
          <a:custGeom>
            <a:avLst/>
            <a:gdLst/>
            <a:ahLst/>
            <a:cxnLst/>
            <a:rect l="l" t="t" r="r" b="b"/>
            <a:pathLst>
              <a:path w="50210" h="38234">
                <a:moveTo>
                  <a:pt x="50210" y="19334"/>
                </a:moveTo>
                <a:lnTo>
                  <a:pt x="45516" y="7393"/>
                </a:lnTo>
                <a:lnTo>
                  <a:pt x="33620" y="0"/>
                </a:lnTo>
                <a:lnTo>
                  <a:pt x="15418" y="1687"/>
                </a:lnTo>
                <a:lnTo>
                  <a:pt x="4318" y="8070"/>
                </a:lnTo>
                <a:lnTo>
                  <a:pt x="0" y="17609"/>
                </a:lnTo>
                <a:lnTo>
                  <a:pt x="4121" y="30179"/>
                </a:lnTo>
                <a:lnTo>
                  <a:pt x="15182" y="38234"/>
                </a:lnTo>
                <a:lnTo>
                  <a:pt x="33444" y="36835"/>
                </a:lnTo>
                <a:lnTo>
                  <a:pt x="45002" y="30784"/>
                </a:lnTo>
                <a:lnTo>
                  <a:pt x="49978" y="21942"/>
                </a:lnTo>
                <a:lnTo>
                  <a:pt x="50210" y="19334"/>
                </a:lnTo>
                <a:close/>
              </a:path>
            </a:pathLst>
          </a:custGeom>
          <a:ln w="84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013958" y="8968737"/>
            <a:ext cx="0" cy="194314"/>
          </a:xfrm>
          <a:custGeom>
            <a:avLst/>
            <a:gdLst/>
            <a:ahLst/>
            <a:cxnLst/>
            <a:rect l="l" t="t" r="r" b="b"/>
            <a:pathLst>
              <a:path w="0" h="194314">
                <a:moveTo>
                  <a:pt x="0" y="0"/>
                </a:moveTo>
                <a:lnTo>
                  <a:pt x="0" y="194314"/>
                </a:lnTo>
              </a:path>
            </a:pathLst>
          </a:custGeom>
          <a:ln w="84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013958" y="8311125"/>
            <a:ext cx="0" cy="219465"/>
          </a:xfrm>
          <a:custGeom>
            <a:avLst/>
            <a:gdLst/>
            <a:ahLst/>
            <a:cxnLst/>
            <a:rect l="l" t="t" r="r" b="b"/>
            <a:pathLst>
              <a:path w="0" h="219465">
                <a:moveTo>
                  <a:pt x="0" y="0"/>
                </a:moveTo>
                <a:lnTo>
                  <a:pt x="0" y="219465"/>
                </a:lnTo>
              </a:path>
            </a:pathLst>
          </a:custGeom>
          <a:ln w="84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770555" y="8285410"/>
            <a:ext cx="57982" cy="56470"/>
          </a:xfrm>
          <a:custGeom>
            <a:avLst/>
            <a:gdLst/>
            <a:ahLst/>
            <a:cxnLst/>
            <a:rect l="l" t="t" r="r" b="b"/>
            <a:pathLst>
              <a:path w="57982" h="56470">
                <a:moveTo>
                  <a:pt x="32320" y="0"/>
                </a:moveTo>
                <a:lnTo>
                  <a:pt x="16878" y="2876"/>
                </a:lnTo>
                <a:lnTo>
                  <a:pt x="5824" y="10858"/>
                </a:lnTo>
                <a:lnTo>
                  <a:pt x="0" y="22493"/>
                </a:lnTo>
                <a:lnTo>
                  <a:pt x="2282" y="38574"/>
                </a:lnTo>
                <a:lnTo>
                  <a:pt x="9461" y="50048"/>
                </a:lnTo>
                <a:lnTo>
                  <a:pt x="20339" y="56470"/>
                </a:lnTo>
                <a:lnTo>
                  <a:pt x="37367" y="54714"/>
                </a:lnTo>
                <a:lnTo>
                  <a:pt x="49389" y="48275"/>
                </a:lnTo>
                <a:lnTo>
                  <a:pt x="56269" y="38374"/>
                </a:lnTo>
                <a:lnTo>
                  <a:pt x="57982" y="28771"/>
                </a:lnTo>
                <a:lnTo>
                  <a:pt x="54540" y="15057"/>
                </a:lnTo>
                <a:lnTo>
                  <a:pt x="45395" y="4876"/>
                </a:lnTo>
                <a:lnTo>
                  <a:pt x="3232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780245" y="8294792"/>
            <a:ext cx="39915" cy="38486"/>
          </a:xfrm>
          <a:custGeom>
            <a:avLst/>
            <a:gdLst/>
            <a:ahLst/>
            <a:cxnLst/>
            <a:rect l="l" t="t" r="r" b="b"/>
            <a:pathLst>
              <a:path w="39915" h="38486">
                <a:moveTo>
                  <a:pt x="39915" y="20153"/>
                </a:moveTo>
                <a:lnTo>
                  <a:pt x="35016" y="7059"/>
                </a:lnTo>
                <a:lnTo>
                  <a:pt x="23357" y="0"/>
                </a:lnTo>
                <a:lnTo>
                  <a:pt x="8246" y="3480"/>
                </a:lnTo>
                <a:lnTo>
                  <a:pt x="0" y="13171"/>
                </a:lnTo>
                <a:lnTo>
                  <a:pt x="2342" y="29168"/>
                </a:lnTo>
                <a:lnTo>
                  <a:pt x="10528" y="38486"/>
                </a:lnTo>
                <a:lnTo>
                  <a:pt x="27119" y="36985"/>
                </a:lnTo>
                <a:lnTo>
                  <a:pt x="36935" y="29709"/>
                </a:lnTo>
                <a:lnTo>
                  <a:pt x="39915" y="20153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770555" y="9162472"/>
            <a:ext cx="57982" cy="56470"/>
          </a:xfrm>
          <a:custGeom>
            <a:avLst/>
            <a:gdLst/>
            <a:ahLst/>
            <a:cxnLst/>
            <a:rect l="l" t="t" r="r" b="b"/>
            <a:pathLst>
              <a:path w="57982" h="56470">
                <a:moveTo>
                  <a:pt x="32320" y="0"/>
                </a:moveTo>
                <a:lnTo>
                  <a:pt x="16878" y="2876"/>
                </a:lnTo>
                <a:lnTo>
                  <a:pt x="5824" y="10858"/>
                </a:lnTo>
                <a:lnTo>
                  <a:pt x="0" y="22493"/>
                </a:lnTo>
                <a:lnTo>
                  <a:pt x="2282" y="38574"/>
                </a:lnTo>
                <a:lnTo>
                  <a:pt x="9461" y="50048"/>
                </a:lnTo>
                <a:lnTo>
                  <a:pt x="20339" y="56470"/>
                </a:lnTo>
                <a:lnTo>
                  <a:pt x="37367" y="54714"/>
                </a:lnTo>
                <a:lnTo>
                  <a:pt x="49389" y="48275"/>
                </a:lnTo>
                <a:lnTo>
                  <a:pt x="56269" y="38374"/>
                </a:lnTo>
                <a:lnTo>
                  <a:pt x="57982" y="28771"/>
                </a:lnTo>
                <a:lnTo>
                  <a:pt x="54540" y="15057"/>
                </a:lnTo>
                <a:lnTo>
                  <a:pt x="45395" y="4876"/>
                </a:lnTo>
                <a:lnTo>
                  <a:pt x="32320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780240" y="9171854"/>
            <a:ext cx="39919" cy="38490"/>
          </a:xfrm>
          <a:custGeom>
            <a:avLst/>
            <a:gdLst/>
            <a:ahLst/>
            <a:cxnLst/>
            <a:rect l="l" t="t" r="r" b="b"/>
            <a:pathLst>
              <a:path w="39919" h="38490">
                <a:moveTo>
                  <a:pt x="39919" y="20142"/>
                </a:moveTo>
                <a:lnTo>
                  <a:pt x="35017" y="7055"/>
                </a:lnTo>
                <a:lnTo>
                  <a:pt x="23353" y="0"/>
                </a:lnTo>
                <a:lnTo>
                  <a:pt x="8243" y="3484"/>
                </a:lnTo>
                <a:lnTo>
                  <a:pt x="0" y="13178"/>
                </a:lnTo>
                <a:lnTo>
                  <a:pt x="2347" y="29174"/>
                </a:lnTo>
                <a:lnTo>
                  <a:pt x="10537" y="38490"/>
                </a:lnTo>
                <a:lnTo>
                  <a:pt x="27124" y="36988"/>
                </a:lnTo>
                <a:lnTo>
                  <a:pt x="36939" y="29709"/>
                </a:lnTo>
                <a:lnTo>
                  <a:pt x="39919" y="20142"/>
                </a:lnTo>
                <a:close/>
              </a:path>
            </a:pathLst>
          </a:custGeom>
          <a:ln w="84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682492" y="9188189"/>
            <a:ext cx="1546849" cy="0"/>
          </a:xfrm>
          <a:custGeom>
            <a:avLst/>
            <a:gdLst/>
            <a:ahLst/>
            <a:cxnLst/>
            <a:rect l="l" t="t" r="r" b="b"/>
            <a:pathLst>
              <a:path w="1546849" h="0">
                <a:moveTo>
                  <a:pt x="0" y="0"/>
                </a:moveTo>
                <a:lnTo>
                  <a:pt x="1546849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5375402" y="8042905"/>
            <a:ext cx="114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5" i="1">
                <a:latin typeface="Times New Roman"/>
                <a:cs typeface="Times New Roman"/>
              </a:rPr>
              <a:t>r</a:t>
            </a:r>
            <a:r>
              <a:rPr dirty="0" baseline="-13888" sz="900" spc="-7">
                <a:latin typeface="Times New Roman"/>
                <a:cs typeface="Times New Roman"/>
              </a:rPr>
              <a:t>2</a:t>
            </a:r>
            <a:endParaRPr baseline="-13888"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609080" y="8707370"/>
            <a:ext cx="373383" cy="0"/>
          </a:xfrm>
          <a:custGeom>
            <a:avLst/>
            <a:gdLst/>
            <a:ahLst/>
            <a:cxnLst/>
            <a:rect l="l" t="t" r="r" b="b"/>
            <a:pathLst>
              <a:path w="373383" h="0">
                <a:moveTo>
                  <a:pt x="0" y="0"/>
                </a:moveTo>
                <a:lnTo>
                  <a:pt x="185978" y="0"/>
                </a:lnTo>
                <a:lnTo>
                  <a:pt x="371957" y="0"/>
                </a:lnTo>
              </a:path>
            </a:pathLst>
          </a:custGeom>
          <a:ln w="3371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609080" y="8791957"/>
            <a:ext cx="373383" cy="0"/>
          </a:xfrm>
          <a:custGeom>
            <a:avLst/>
            <a:gdLst/>
            <a:ahLst/>
            <a:cxnLst/>
            <a:rect l="l" t="t" r="r" b="b"/>
            <a:pathLst>
              <a:path w="373383" h="0">
                <a:moveTo>
                  <a:pt x="0" y="0"/>
                </a:moveTo>
                <a:lnTo>
                  <a:pt x="373383" y="0"/>
                </a:lnTo>
              </a:path>
            </a:pathLst>
          </a:custGeom>
          <a:ln w="3371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682492" y="8311125"/>
            <a:ext cx="535687" cy="0"/>
          </a:xfrm>
          <a:custGeom>
            <a:avLst/>
            <a:gdLst/>
            <a:ahLst/>
            <a:cxnLst/>
            <a:rect l="l" t="t" r="r" b="b"/>
            <a:pathLst>
              <a:path w="535687" h="0">
                <a:moveTo>
                  <a:pt x="0" y="0"/>
                </a:moveTo>
                <a:lnTo>
                  <a:pt x="533641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642609" y="8311125"/>
            <a:ext cx="586733" cy="0"/>
          </a:xfrm>
          <a:custGeom>
            <a:avLst/>
            <a:gdLst/>
            <a:ahLst/>
            <a:cxnLst/>
            <a:rect l="l" t="t" r="r" b="b"/>
            <a:pathLst>
              <a:path w="586733" h="0">
                <a:moveTo>
                  <a:pt x="0" y="0"/>
                </a:moveTo>
                <a:lnTo>
                  <a:pt x="586733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795772" y="8311125"/>
            <a:ext cx="0" cy="396244"/>
          </a:xfrm>
          <a:custGeom>
            <a:avLst/>
            <a:gdLst/>
            <a:ahLst/>
            <a:cxnLst/>
            <a:rect l="l" t="t" r="r" b="b"/>
            <a:pathLst>
              <a:path w="0" h="396244">
                <a:moveTo>
                  <a:pt x="0" y="0"/>
                </a:moveTo>
                <a:lnTo>
                  <a:pt x="0" y="396244"/>
                </a:lnTo>
              </a:path>
            </a:pathLst>
          </a:custGeom>
          <a:ln w="84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795772" y="8791957"/>
            <a:ext cx="0" cy="396231"/>
          </a:xfrm>
          <a:custGeom>
            <a:avLst/>
            <a:gdLst/>
            <a:ahLst/>
            <a:cxnLst/>
            <a:rect l="l" t="t" r="r" b="b"/>
            <a:pathLst>
              <a:path w="0" h="396231">
                <a:moveTo>
                  <a:pt x="0" y="0"/>
                </a:moveTo>
                <a:lnTo>
                  <a:pt x="0" y="396231"/>
                </a:lnTo>
              </a:path>
            </a:pathLst>
          </a:custGeom>
          <a:ln w="84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218179" y="8234925"/>
            <a:ext cx="432053" cy="160015"/>
          </a:xfrm>
          <a:custGeom>
            <a:avLst/>
            <a:gdLst/>
            <a:ahLst/>
            <a:cxnLst/>
            <a:rect l="l" t="t" r="r" b="b"/>
            <a:pathLst>
              <a:path w="432053" h="160015">
                <a:moveTo>
                  <a:pt x="432053" y="0"/>
                </a:moveTo>
                <a:lnTo>
                  <a:pt x="0" y="0"/>
                </a:lnTo>
                <a:lnTo>
                  <a:pt x="0" y="160015"/>
                </a:lnTo>
                <a:lnTo>
                  <a:pt x="432053" y="160015"/>
                </a:lnTo>
                <a:lnTo>
                  <a:pt x="432053" y="0"/>
                </a:lnTo>
                <a:close/>
              </a:path>
            </a:pathLst>
          </a:custGeom>
          <a:ln w="843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388110" y="8311125"/>
            <a:ext cx="220973" cy="0"/>
          </a:xfrm>
          <a:custGeom>
            <a:avLst/>
            <a:gdLst/>
            <a:ahLst/>
            <a:cxnLst/>
            <a:rect l="l" t="t" r="r" b="b"/>
            <a:pathLst>
              <a:path w="220973" h="0">
                <a:moveTo>
                  <a:pt x="0" y="0"/>
                </a:moveTo>
                <a:lnTo>
                  <a:pt x="220973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388110" y="9188189"/>
            <a:ext cx="220973" cy="0"/>
          </a:xfrm>
          <a:custGeom>
            <a:avLst/>
            <a:gdLst/>
            <a:ahLst/>
            <a:cxnLst/>
            <a:rect l="l" t="t" r="r" b="b"/>
            <a:pathLst>
              <a:path w="220973" h="0">
                <a:moveTo>
                  <a:pt x="0" y="0"/>
                </a:moveTo>
                <a:lnTo>
                  <a:pt x="220973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958850" y="7528555"/>
            <a:ext cx="556514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Найдем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0" i="1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коэффициенты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сложного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>
                <a:latin typeface="Times New Roman"/>
                <a:cs typeface="Times New Roman"/>
              </a:rPr>
              <a:t>. 5)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10">
                <a:latin typeface="Times New Roman"/>
                <a:cs typeface="Times New Roman"/>
              </a:rPr>
              <a:t>формулам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(1), (2).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292848" y="6842755"/>
            <a:ext cx="27940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( 2 )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58848" y="6614155"/>
            <a:ext cx="23304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где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99079" y="6966200"/>
            <a:ext cx="99441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[</a:t>
            </a:r>
            <a:r>
              <a:rPr dirty="0" sz="1200" spc="-180">
                <a:latin typeface="Times New Roman"/>
                <a:cs typeface="Times New Roman"/>
              </a:rPr>
              <a:t> </a:t>
            </a:r>
            <a:r>
              <a:rPr dirty="0" sz="1200" spc="-30" i="1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]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18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[</a:t>
            </a:r>
            <a:r>
              <a:rPr dirty="0" sz="1200" spc="-175">
                <a:latin typeface="Times New Roman"/>
                <a:cs typeface="Times New Roman"/>
              </a:rPr>
              <a:t> </a:t>
            </a:r>
            <a:r>
              <a:rPr dirty="0" sz="1200" spc="-15" i="1">
                <a:latin typeface="Times New Roman"/>
                <a:cs typeface="Times New Roman"/>
              </a:rPr>
              <a:t>A</a:t>
            </a:r>
            <a:r>
              <a:rPr dirty="0" baseline="2314" sz="1800" spc="-52">
                <a:latin typeface="Meiryo"/>
                <a:cs typeface="Meiryo"/>
              </a:rPr>
              <a:t>′</a:t>
            </a:r>
            <a:r>
              <a:rPr dirty="0" sz="1200">
                <a:latin typeface="Times New Roman"/>
                <a:cs typeface="Times New Roman"/>
              </a:rPr>
              <a:t>]</a:t>
            </a:r>
            <a:r>
              <a:rPr dirty="0" sz="1200" spc="-17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Meiryo"/>
                <a:cs typeface="Meiryo"/>
              </a:rPr>
              <a:t>⋅</a:t>
            </a:r>
            <a:r>
              <a:rPr dirty="0" sz="1200">
                <a:latin typeface="Times New Roman"/>
                <a:cs typeface="Times New Roman"/>
              </a:rPr>
              <a:t>[</a:t>
            </a:r>
            <a:r>
              <a:rPr dirty="0" sz="1200" spc="-180">
                <a:latin typeface="Times New Roman"/>
                <a:cs typeface="Times New Roman"/>
              </a:rPr>
              <a:t> </a:t>
            </a:r>
            <a:r>
              <a:rPr dirty="0" sz="1200" spc="-15" i="1">
                <a:latin typeface="Times New Roman"/>
                <a:cs typeface="Times New Roman"/>
              </a:rPr>
              <a:t>A</a:t>
            </a:r>
            <a:r>
              <a:rPr dirty="0" baseline="2314" sz="1800" spc="-30">
                <a:latin typeface="Meiryo"/>
                <a:cs typeface="Meiryo"/>
              </a:rPr>
              <a:t>′</a:t>
            </a:r>
            <a:r>
              <a:rPr dirty="0" baseline="2314" sz="1800" spc="-412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].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78121" y="6289544"/>
            <a:ext cx="6350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810510" y="6186699"/>
            <a:ext cx="1473835" cy="538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1080">
                <a:latin typeface="Meiryo"/>
                <a:cs typeface="Meiryo"/>
              </a:rPr>
              <a:t>⎪</a:t>
            </a:r>
            <a:r>
              <a:rPr dirty="0" baseline="2314" sz="1800" i="1">
                <a:latin typeface="Times New Roman"/>
                <a:cs typeface="Times New Roman"/>
              </a:rPr>
              <a:t>U</a:t>
            </a:r>
            <a:r>
              <a:rPr dirty="0" baseline="2314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=</a:t>
            </a:r>
            <a:r>
              <a:rPr dirty="0" baseline="2314" sz="1800" spc="7">
                <a:latin typeface="Meiryo"/>
                <a:cs typeface="Meiryo"/>
              </a:rPr>
              <a:t> </a:t>
            </a:r>
            <a:r>
              <a:rPr dirty="0" baseline="2314" sz="1800" spc="-37" i="1" u="sng">
                <a:latin typeface="Times New Roman"/>
                <a:cs typeface="Times New Roman"/>
              </a:rPr>
              <a:t>A</a:t>
            </a:r>
            <a:r>
              <a:rPr dirty="0" baseline="-15873" sz="1050" spc="-7">
                <a:latin typeface="Times New Roman"/>
                <a:cs typeface="Times New Roman"/>
              </a:rPr>
              <a:t>11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89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Meiryo"/>
                <a:cs typeface="Meiryo"/>
              </a:rPr>
              <a:t>⋅</a:t>
            </a:r>
            <a:r>
              <a:rPr dirty="0" baseline="2314" sz="1800" i="1">
                <a:latin typeface="Times New Roman"/>
                <a:cs typeface="Times New Roman"/>
              </a:rPr>
              <a:t>U</a:t>
            </a:r>
            <a:r>
              <a:rPr dirty="0" baseline="2314" sz="1800" spc="-8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+</a:t>
            </a:r>
            <a:r>
              <a:rPr dirty="0" baseline="2314" sz="1800" spc="-82">
                <a:latin typeface="Meiryo"/>
                <a:cs typeface="Meiryo"/>
              </a:rPr>
              <a:t> </a:t>
            </a:r>
            <a:r>
              <a:rPr dirty="0" baseline="2314" sz="1800" spc="-30" i="1" u="sng">
                <a:latin typeface="Times New Roman"/>
                <a:cs typeface="Times New Roman"/>
              </a:rPr>
              <a:t>A</a:t>
            </a:r>
            <a:r>
              <a:rPr dirty="0" baseline="-15873" sz="1050" spc="-7">
                <a:latin typeface="Times New Roman"/>
                <a:cs typeface="Times New Roman"/>
              </a:rPr>
              <a:t>12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15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70">
                <a:latin typeface="Meiryo"/>
                <a:cs typeface="Meiryo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baseline="16203" sz="1800" spc="-1814">
                <a:latin typeface="Meiryo"/>
                <a:cs typeface="Meiryo"/>
              </a:rPr>
              <a:t>⎪</a:t>
            </a:r>
            <a:r>
              <a:rPr dirty="0" baseline="-9259" sz="1800" spc="-855">
                <a:latin typeface="Meiryo"/>
                <a:cs typeface="Meiryo"/>
              </a:rPr>
              <a:t>⎩</a:t>
            </a:r>
            <a:r>
              <a:rPr dirty="0" baseline="4629" sz="1800" i="1">
                <a:latin typeface="Times New Roman"/>
                <a:cs typeface="Times New Roman"/>
              </a:rPr>
              <a:t>I</a:t>
            </a:r>
            <a:r>
              <a:rPr dirty="0" baseline="4629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baseline="4629" sz="1800" spc="-465">
                <a:latin typeface="Meiryo"/>
                <a:cs typeface="Meiryo"/>
              </a:rPr>
              <a:t>=</a:t>
            </a:r>
            <a:r>
              <a:rPr dirty="0" baseline="4629" sz="1800" spc="7">
                <a:latin typeface="Meiryo"/>
                <a:cs typeface="Meiryo"/>
              </a:rPr>
              <a:t> </a:t>
            </a:r>
            <a:r>
              <a:rPr dirty="0" baseline="4629" sz="1800" spc="75" i="1" u="sng">
                <a:latin typeface="Times New Roman"/>
                <a:cs typeface="Times New Roman"/>
              </a:rPr>
              <a:t>A</a:t>
            </a:r>
            <a:r>
              <a:rPr dirty="0" baseline="-15873" sz="1050" spc="-7">
                <a:latin typeface="Times New Roman"/>
                <a:cs typeface="Times New Roman"/>
              </a:rPr>
              <a:t>21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89">
                <a:latin typeface="Times New Roman"/>
                <a:cs typeface="Times New Roman"/>
              </a:rPr>
              <a:t> </a:t>
            </a:r>
            <a:r>
              <a:rPr dirty="0" baseline="4629" sz="1800" spc="-82">
                <a:latin typeface="Meiryo"/>
                <a:cs typeface="Meiryo"/>
              </a:rPr>
              <a:t>⋅</a:t>
            </a:r>
            <a:r>
              <a:rPr dirty="0" baseline="4629" sz="1800" i="1">
                <a:latin typeface="Times New Roman"/>
                <a:cs typeface="Times New Roman"/>
              </a:rPr>
              <a:t>U</a:t>
            </a:r>
            <a:r>
              <a:rPr dirty="0" baseline="4629" sz="1800" spc="-67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baseline="4629" sz="1800" spc="-465">
                <a:latin typeface="Meiryo"/>
                <a:cs typeface="Meiryo"/>
              </a:rPr>
              <a:t>+</a:t>
            </a:r>
            <a:r>
              <a:rPr dirty="0" baseline="4629" sz="1800" spc="-82">
                <a:latin typeface="Meiryo"/>
                <a:cs typeface="Meiryo"/>
              </a:rPr>
              <a:t> </a:t>
            </a:r>
            <a:r>
              <a:rPr dirty="0" baseline="4629" sz="1800" spc="75" i="1" u="sng">
                <a:latin typeface="Times New Roman"/>
                <a:cs typeface="Times New Roman"/>
              </a:rPr>
              <a:t>A</a:t>
            </a:r>
            <a:r>
              <a:rPr dirty="0" baseline="-15873" sz="1050" spc="-7">
                <a:latin typeface="Times New Roman"/>
                <a:cs typeface="Times New Roman"/>
              </a:rPr>
              <a:t>22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 </a:t>
            </a:r>
            <a:r>
              <a:rPr dirty="0" baseline="4629" sz="1800" spc="-187">
                <a:latin typeface="Meiryo"/>
                <a:cs typeface="Meiryo"/>
              </a:rPr>
              <a:t>⋅</a:t>
            </a:r>
            <a:r>
              <a:rPr dirty="0" baseline="4629" sz="1800" spc="-270">
                <a:latin typeface="Meiryo"/>
                <a:cs typeface="Meiryo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I</a:t>
            </a:r>
            <a:r>
              <a:rPr dirty="0" baseline="4629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810510" y="6315452"/>
            <a:ext cx="10096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810510" y="6038856"/>
            <a:ext cx="17907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922">
                <a:latin typeface="Meiryo"/>
                <a:cs typeface="Meiryo"/>
              </a:rPr>
              <a:t>⎧</a:t>
            </a:r>
            <a:r>
              <a:rPr dirty="0" baseline="-20833" sz="1800" spc="-17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902013" y="6420862"/>
            <a:ext cx="12852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31825" algn="l"/>
                <a:tab pos="123126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554338" y="6102356"/>
            <a:ext cx="65595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1980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58850" y="5394956"/>
            <a:ext cx="3909695" cy="575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939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 spc="-10">
                <a:latin typeface="Times New Roman"/>
                <a:cs typeface="Times New Roman"/>
              </a:rPr>
              <a:t>.4.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Каскадное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соединение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Уравнение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передачи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четырехполюсника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0" i="1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параметрам</a:t>
            </a:r>
            <a:r>
              <a:rPr dirty="0" sz="1200" spc="-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090015" y="4183672"/>
            <a:ext cx="76842" cy="76371"/>
          </a:xfrm>
          <a:custGeom>
            <a:avLst/>
            <a:gdLst/>
            <a:ahLst/>
            <a:cxnLst/>
            <a:rect l="l" t="t" r="r" b="b"/>
            <a:pathLst>
              <a:path w="76842" h="76371">
                <a:moveTo>
                  <a:pt x="76842" y="38572"/>
                </a:moveTo>
                <a:lnTo>
                  <a:pt x="74204" y="24557"/>
                </a:lnTo>
                <a:lnTo>
                  <a:pt x="66967" y="12781"/>
                </a:lnTo>
                <a:lnTo>
                  <a:pt x="56146" y="4256"/>
                </a:lnTo>
                <a:lnTo>
                  <a:pt x="42757" y="0"/>
                </a:lnTo>
                <a:lnTo>
                  <a:pt x="26785" y="2173"/>
                </a:lnTo>
                <a:lnTo>
                  <a:pt x="14064" y="8510"/>
                </a:lnTo>
                <a:lnTo>
                  <a:pt x="5000" y="18154"/>
                </a:lnTo>
                <a:lnTo>
                  <a:pt x="0" y="30254"/>
                </a:lnTo>
                <a:lnTo>
                  <a:pt x="1557" y="46916"/>
                </a:lnTo>
                <a:lnTo>
                  <a:pt x="6892" y="60392"/>
                </a:lnTo>
                <a:lnTo>
                  <a:pt x="15378" y="70327"/>
                </a:lnTo>
                <a:lnTo>
                  <a:pt x="26389" y="76371"/>
                </a:lnTo>
                <a:lnTo>
                  <a:pt x="43840" y="75275"/>
                </a:lnTo>
                <a:lnTo>
                  <a:pt x="74276" y="52136"/>
                </a:lnTo>
                <a:lnTo>
                  <a:pt x="76842" y="38572"/>
                </a:lnTo>
                <a:close/>
              </a:path>
            </a:pathLst>
          </a:custGeom>
          <a:ln w="112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1948552" y="4917476"/>
            <a:ext cx="76842" cy="76371"/>
          </a:xfrm>
          <a:custGeom>
            <a:avLst/>
            <a:gdLst/>
            <a:ahLst/>
            <a:cxnLst/>
            <a:rect l="l" t="t" r="r" b="b"/>
            <a:pathLst>
              <a:path w="76842" h="76371">
                <a:moveTo>
                  <a:pt x="76842" y="38572"/>
                </a:moveTo>
                <a:lnTo>
                  <a:pt x="74204" y="24557"/>
                </a:lnTo>
                <a:lnTo>
                  <a:pt x="66967" y="12781"/>
                </a:lnTo>
                <a:lnTo>
                  <a:pt x="56146" y="4256"/>
                </a:lnTo>
                <a:lnTo>
                  <a:pt x="42757" y="0"/>
                </a:lnTo>
                <a:lnTo>
                  <a:pt x="26785" y="2173"/>
                </a:lnTo>
                <a:lnTo>
                  <a:pt x="14064" y="8510"/>
                </a:lnTo>
                <a:lnTo>
                  <a:pt x="5000" y="18154"/>
                </a:lnTo>
                <a:lnTo>
                  <a:pt x="0" y="30254"/>
                </a:lnTo>
                <a:lnTo>
                  <a:pt x="1557" y="46916"/>
                </a:lnTo>
                <a:lnTo>
                  <a:pt x="6892" y="60392"/>
                </a:lnTo>
                <a:lnTo>
                  <a:pt x="15378" y="70327"/>
                </a:lnTo>
                <a:lnTo>
                  <a:pt x="26389" y="76371"/>
                </a:lnTo>
                <a:lnTo>
                  <a:pt x="43840" y="75275"/>
                </a:lnTo>
                <a:lnTo>
                  <a:pt x="74276" y="52136"/>
                </a:lnTo>
                <a:lnTo>
                  <a:pt x="76842" y="38572"/>
                </a:lnTo>
                <a:close/>
              </a:path>
            </a:pathLst>
          </a:custGeom>
          <a:ln w="112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948552" y="4183672"/>
            <a:ext cx="76842" cy="76371"/>
          </a:xfrm>
          <a:custGeom>
            <a:avLst/>
            <a:gdLst/>
            <a:ahLst/>
            <a:cxnLst/>
            <a:rect l="l" t="t" r="r" b="b"/>
            <a:pathLst>
              <a:path w="76842" h="76371">
                <a:moveTo>
                  <a:pt x="76842" y="38572"/>
                </a:moveTo>
                <a:lnTo>
                  <a:pt x="74204" y="24557"/>
                </a:lnTo>
                <a:lnTo>
                  <a:pt x="66967" y="12781"/>
                </a:lnTo>
                <a:lnTo>
                  <a:pt x="56146" y="4256"/>
                </a:lnTo>
                <a:lnTo>
                  <a:pt x="42757" y="0"/>
                </a:lnTo>
                <a:lnTo>
                  <a:pt x="26785" y="2173"/>
                </a:lnTo>
                <a:lnTo>
                  <a:pt x="14064" y="8510"/>
                </a:lnTo>
                <a:lnTo>
                  <a:pt x="5000" y="18154"/>
                </a:lnTo>
                <a:lnTo>
                  <a:pt x="0" y="30254"/>
                </a:lnTo>
                <a:lnTo>
                  <a:pt x="1557" y="46916"/>
                </a:lnTo>
                <a:lnTo>
                  <a:pt x="6892" y="60392"/>
                </a:lnTo>
                <a:lnTo>
                  <a:pt x="15378" y="70327"/>
                </a:lnTo>
                <a:lnTo>
                  <a:pt x="26389" y="76371"/>
                </a:lnTo>
                <a:lnTo>
                  <a:pt x="43840" y="75275"/>
                </a:lnTo>
                <a:lnTo>
                  <a:pt x="74276" y="52136"/>
                </a:lnTo>
                <a:lnTo>
                  <a:pt x="76842" y="38572"/>
                </a:lnTo>
                <a:close/>
              </a:path>
            </a:pathLst>
          </a:custGeom>
          <a:ln w="112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6090015" y="4917476"/>
            <a:ext cx="76842" cy="76371"/>
          </a:xfrm>
          <a:custGeom>
            <a:avLst/>
            <a:gdLst/>
            <a:ahLst/>
            <a:cxnLst/>
            <a:rect l="l" t="t" r="r" b="b"/>
            <a:pathLst>
              <a:path w="76842" h="76371">
                <a:moveTo>
                  <a:pt x="76842" y="38572"/>
                </a:moveTo>
                <a:lnTo>
                  <a:pt x="74204" y="24557"/>
                </a:lnTo>
                <a:lnTo>
                  <a:pt x="66967" y="12781"/>
                </a:lnTo>
                <a:lnTo>
                  <a:pt x="56146" y="4256"/>
                </a:lnTo>
                <a:lnTo>
                  <a:pt x="42757" y="0"/>
                </a:lnTo>
                <a:lnTo>
                  <a:pt x="26785" y="2173"/>
                </a:lnTo>
                <a:lnTo>
                  <a:pt x="14064" y="8510"/>
                </a:lnTo>
                <a:lnTo>
                  <a:pt x="5000" y="18154"/>
                </a:lnTo>
                <a:lnTo>
                  <a:pt x="0" y="30254"/>
                </a:lnTo>
                <a:lnTo>
                  <a:pt x="1557" y="46916"/>
                </a:lnTo>
                <a:lnTo>
                  <a:pt x="6892" y="60392"/>
                </a:lnTo>
                <a:lnTo>
                  <a:pt x="15378" y="70327"/>
                </a:lnTo>
                <a:lnTo>
                  <a:pt x="26389" y="76371"/>
                </a:lnTo>
                <a:lnTo>
                  <a:pt x="43840" y="75275"/>
                </a:lnTo>
                <a:lnTo>
                  <a:pt x="74276" y="52136"/>
                </a:lnTo>
                <a:lnTo>
                  <a:pt x="76842" y="38572"/>
                </a:lnTo>
                <a:close/>
              </a:path>
            </a:pathLst>
          </a:custGeom>
          <a:ln w="112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1720850" y="4095492"/>
            <a:ext cx="116205" cy="22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375368" y="4184443"/>
            <a:ext cx="88935" cy="75665"/>
          </a:xfrm>
          <a:custGeom>
            <a:avLst/>
            <a:gdLst/>
            <a:ahLst/>
            <a:cxnLst/>
            <a:rect l="l" t="t" r="r" b="b"/>
            <a:pathLst>
              <a:path w="88935" h="75665">
                <a:moveTo>
                  <a:pt x="88935" y="37801"/>
                </a:moveTo>
                <a:lnTo>
                  <a:pt x="86280" y="24775"/>
                </a:lnTo>
                <a:lnTo>
                  <a:pt x="78970" y="13598"/>
                </a:lnTo>
                <a:lnTo>
                  <a:pt x="67986" y="5072"/>
                </a:lnTo>
                <a:lnTo>
                  <a:pt x="54308" y="0"/>
                </a:lnTo>
                <a:lnTo>
                  <a:pt x="36349" y="1270"/>
                </a:lnTo>
                <a:lnTo>
                  <a:pt x="21744" y="5891"/>
                </a:lnTo>
                <a:lnTo>
                  <a:pt x="10687" y="13275"/>
                </a:lnTo>
                <a:lnTo>
                  <a:pt x="3374" y="22833"/>
                </a:lnTo>
                <a:lnTo>
                  <a:pt x="0" y="33976"/>
                </a:lnTo>
                <a:lnTo>
                  <a:pt x="2246" y="48444"/>
                </a:lnTo>
                <a:lnTo>
                  <a:pt x="8721" y="60605"/>
                </a:lnTo>
                <a:lnTo>
                  <a:pt x="18633" y="69874"/>
                </a:lnTo>
                <a:lnTo>
                  <a:pt x="31192" y="75665"/>
                </a:lnTo>
                <a:lnTo>
                  <a:pt x="49515" y="74781"/>
                </a:lnTo>
                <a:lnTo>
                  <a:pt x="84019" y="54895"/>
                </a:lnTo>
                <a:lnTo>
                  <a:pt x="88935" y="37801"/>
                </a:lnTo>
                <a:close/>
              </a:path>
            </a:pathLst>
          </a:custGeom>
          <a:ln w="1126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176796" y="4917550"/>
            <a:ext cx="77443" cy="76163"/>
          </a:xfrm>
          <a:custGeom>
            <a:avLst/>
            <a:gdLst/>
            <a:ahLst/>
            <a:cxnLst/>
            <a:rect l="l" t="t" r="r" b="b"/>
            <a:pathLst>
              <a:path w="77443" h="76163">
                <a:moveTo>
                  <a:pt x="77443" y="38498"/>
                </a:moveTo>
                <a:lnTo>
                  <a:pt x="74846" y="24611"/>
                </a:lnTo>
                <a:lnTo>
                  <a:pt x="67673" y="12909"/>
                </a:lnTo>
                <a:lnTo>
                  <a:pt x="56858" y="4376"/>
                </a:lnTo>
                <a:lnTo>
                  <a:pt x="43332" y="0"/>
                </a:lnTo>
                <a:lnTo>
                  <a:pt x="27429" y="2091"/>
                </a:lnTo>
                <a:lnTo>
                  <a:pt x="14583" y="8286"/>
                </a:lnTo>
                <a:lnTo>
                  <a:pt x="5278" y="17752"/>
                </a:lnTo>
                <a:lnTo>
                  <a:pt x="0" y="29655"/>
                </a:lnTo>
                <a:lnTo>
                  <a:pt x="1524" y="46454"/>
                </a:lnTo>
                <a:lnTo>
                  <a:pt x="6876" y="60017"/>
                </a:lnTo>
                <a:lnTo>
                  <a:pt x="15321" y="70026"/>
                </a:lnTo>
                <a:lnTo>
                  <a:pt x="26127" y="76163"/>
                </a:lnTo>
                <a:lnTo>
                  <a:pt x="43808" y="75167"/>
                </a:lnTo>
                <a:lnTo>
                  <a:pt x="74658" y="52569"/>
                </a:lnTo>
                <a:lnTo>
                  <a:pt x="77443" y="38498"/>
                </a:lnTo>
                <a:close/>
              </a:path>
            </a:pathLst>
          </a:custGeom>
          <a:ln w="112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176796" y="4183745"/>
            <a:ext cx="77443" cy="76163"/>
          </a:xfrm>
          <a:custGeom>
            <a:avLst/>
            <a:gdLst/>
            <a:ahLst/>
            <a:cxnLst/>
            <a:rect l="l" t="t" r="r" b="b"/>
            <a:pathLst>
              <a:path w="77443" h="76163">
                <a:moveTo>
                  <a:pt x="77443" y="38498"/>
                </a:moveTo>
                <a:lnTo>
                  <a:pt x="74846" y="24611"/>
                </a:lnTo>
                <a:lnTo>
                  <a:pt x="67673" y="12909"/>
                </a:lnTo>
                <a:lnTo>
                  <a:pt x="56858" y="4376"/>
                </a:lnTo>
                <a:lnTo>
                  <a:pt x="43332" y="0"/>
                </a:lnTo>
                <a:lnTo>
                  <a:pt x="27429" y="2091"/>
                </a:lnTo>
                <a:lnTo>
                  <a:pt x="14583" y="8286"/>
                </a:lnTo>
                <a:lnTo>
                  <a:pt x="5278" y="17752"/>
                </a:lnTo>
                <a:lnTo>
                  <a:pt x="0" y="29655"/>
                </a:lnTo>
                <a:lnTo>
                  <a:pt x="1524" y="46454"/>
                </a:lnTo>
                <a:lnTo>
                  <a:pt x="6876" y="60017"/>
                </a:lnTo>
                <a:lnTo>
                  <a:pt x="15321" y="70026"/>
                </a:lnTo>
                <a:lnTo>
                  <a:pt x="26127" y="76163"/>
                </a:lnTo>
                <a:lnTo>
                  <a:pt x="43808" y="75167"/>
                </a:lnTo>
                <a:lnTo>
                  <a:pt x="74658" y="52569"/>
                </a:lnTo>
                <a:lnTo>
                  <a:pt x="77443" y="38498"/>
                </a:lnTo>
                <a:close/>
              </a:path>
            </a:pathLst>
          </a:custGeom>
          <a:ln w="112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2375368" y="4918247"/>
            <a:ext cx="88935" cy="75665"/>
          </a:xfrm>
          <a:custGeom>
            <a:avLst/>
            <a:gdLst/>
            <a:ahLst/>
            <a:cxnLst/>
            <a:rect l="l" t="t" r="r" b="b"/>
            <a:pathLst>
              <a:path w="88935" h="75665">
                <a:moveTo>
                  <a:pt x="88935" y="37801"/>
                </a:moveTo>
                <a:lnTo>
                  <a:pt x="86280" y="24775"/>
                </a:lnTo>
                <a:lnTo>
                  <a:pt x="78970" y="13598"/>
                </a:lnTo>
                <a:lnTo>
                  <a:pt x="67986" y="5072"/>
                </a:lnTo>
                <a:lnTo>
                  <a:pt x="54308" y="0"/>
                </a:lnTo>
                <a:lnTo>
                  <a:pt x="36349" y="1270"/>
                </a:lnTo>
                <a:lnTo>
                  <a:pt x="21744" y="5891"/>
                </a:lnTo>
                <a:lnTo>
                  <a:pt x="10687" y="13275"/>
                </a:lnTo>
                <a:lnTo>
                  <a:pt x="3374" y="22833"/>
                </a:lnTo>
                <a:lnTo>
                  <a:pt x="0" y="33976"/>
                </a:lnTo>
                <a:lnTo>
                  <a:pt x="2246" y="48444"/>
                </a:lnTo>
                <a:lnTo>
                  <a:pt x="8721" y="60605"/>
                </a:lnTo>
                <a:lnTo>
                  <a:pt x="18633" y="69874"/>
                </a:lnTo>
                <a:lnTo>
                  <a:pt x="31192" y="75665"/>
                </a:lnTo>
                <a:lnTo>
                  <a:pt x="49515" y="74781"/>
                </a:lnTo>
                <a:lnTo>
                  <a:pt x="84019" y="54895"/>
                </a:lnTo>
                <a:lnTo>
                  <a:pt x="88935" y="37801"/>
                </a:lnTo>
                <a:close/>
              </a:path>
            </a:pathLst>
          </a:custGeom>
          <a:ln w="1126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861931" y="4183672"/>
            <a:ext cx="76842" cy="76371"/>
          </a:xfrm>
          <a:custGeom>
            <a:avLst/>
            <a:gdLst/>
            <a:ahLst/>
            <a:cxnLst/>
            <a:rect l="l" t="t" r="r" b="b"/>
            <a:pathLst>
              <a:path w="76842" h="76371">
                <a:moveTo>
                  <a:pt x="76842" y="38572"/>
                </a:moveTo>
                <a:lnTo>
                  <a:pt x="74204" y="24557"/>
                </a:lnTo>
                <a:lnTo>
                  <a:pt x="66967" y="12781"/>
                </a:lnTo>
                <a:lnTo>
                  <a:pt x="56146" y="4256"/>
                </a:lnTo>
                <a:lnTo>
                  <a:pt x="42757" y="0"/>
                </a:lnTo>
                <a:lnTo>
                  <a:pt x="26785" y="2173"/>
                </a:lnTo>
                <a:lnTo>
                  <a:pt x="14064" y="8510"/>
                </a:lnTo>
                <a:lnTo>
                  <a:pt x="5000" y="18154"/>
                </a:lnTo>
                <a:lnTo>
                  <a:pt x="0" y="30254"/>
                </a:lnTo>
                <a:lnTo>
                  <a:pt x="1557" y="46916"/>
                </a:lnTo>
                <a:lnTo>
                  <a:pt x="6892" y="60392"/>
                </a:lnTo>
                <a:lnTo>
                  <a:pt x="15378" y="70327"/>
                </a:lnTo>
                <a:lnTo>
                  <a:pt x="26389" y="76371"/>
                </a:lnTo>
                <a:lnTo>
                  <a:pt x="43840" y="75275"/>
                </a:lnTo>
                <a:lnTo>
                  <a:pt x="74276" y="52136"/>
                </a:lnTo>
                <a:lnTo>
                  <a:pt x="76842" y="38572"/>
                </a:lnTo>
                <a:close/>
              </a:path>
            </a:pathLst>
          </a:custGeom>
          <a:ln w="112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650441" y="4918247"/>
            <a:ext cx="88935" cy="75665"/>
          </a:xfrm>
          <a:custGeom>
            <a:avLst/>
            <a:gdLst/>
            <a:ahLst/>
            <a:cxnLst/>
            <a:rect l="l" t="t" r="r" b="b"/>
            <a:pathLst>
              <a:path w="88935" h="75665">
                <a:moveTo>
                  <a:pt x="88935" y="37801"/>
                </a:moveTo>
                <a:lnTo>
                  <a:pt x="86280" y="24775"/>
                </a:lnTo>
                <a:lnTo>
                  <a:pt x="78970" y="13598"/>
                </a:lnTo>
                <a:lnTo>
                  <a:pt x="67986" y="5072"/>
                </a:lnTo>
                <a:lnTo>
                  <a:pt x="54308" y="0"/>
                </a:lnTo>
                <a:lnTo>
                  <a:pt x="36349" y="1270"/>
                </a:lnTo>
                <a:lnTo>
                  <a:pt x="21744" y="5891"/>
                </a:lnTo>
                <a:lnTo>
                  <a:pt x="10687" y="13275"/>
                </a:lnTo>
                <a:lnTo>
                  <a:pt x="3374" y="22833"/>
                </a:lnTo>
                <a:lnTo>
                  <a:pt x="0" y="33976"/>
                </a:lnTo>
                <a:lnTo>
                  <a:pt x="2246" y="48444"/>
                </a:lnTo>
                <a:lnTo>
                  <a:pt x="8721" y="60605"/>
                </a:lnTo>
                <a:lnTo>
                  <a:pt x="18633" y="69874"/>
                </a:lnTo>
                <a:lnTo>
                  <a:pt x="31192" y="75665"/>
                </a:lnTo>
                <a:lnTo>
                  <a:pt x="49515" y="74781"/>
                </a:lnTo>
                <a:lnTo>
                  <a:pt x="84019" y="54895"/>
                </a:lnTo>
                <a:lnTo>
                  <a:pt x="88935" y="37801"/>
                </a:lnTo>
                <a:close/>
              </a:path>
            </a:pathLst>
          </a:custGeom>
          <a:ln w="1126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650441" y="4184443"/>
            <a:ext cx="88935" cy="75665"/>
          </a:xfrm>
          <a:custGeom>
            <a:avLst/>
            <a:gdLst/>
            <a:ahLst/>
            <a:cxnLst/>
            <a:rect l="l" t="t" r="r" b="b"/>
            <a:pathLst>
              <a:path w="88935" h="75665">
                <a:moveTo>
                  <a:pt x="88935" y="37801"/>
                </a:moveTo>
                <a:lnTo>
                  <a:pt x="86280" y="24775"/>
                </a:lnTo>
                <a:lnTo>
                  <a:pt x="78970" y="13598"/>
                </a:lnTo>
                <a:lnTo>
                  <a:pt x="67986" y="5072"/>
                </a:lnTo>
                <a:lnTo>
                  <a:pt x="54308" y="0"/>
                </a:lnTo>
                <a:lnTo>
                  <a:pt x="36349" y="1270"/>
                </a:lnTo>
                <a:lnTo>
                  <a:pt x="21744" y="5891"/>
                </a:lnTo>
                <a:lnTo>
                  <a:pt x="10687" y="13275"/>
                </a:lnTo>
                <a:lnTo>
                  <a:pt x="3374" y="22833"/>
                </a:lnTo>
                <a:lnTo>
                  <a:pt x="0" y="33976"/>
                </a:lnTo>
                <a:lnTo>
                  <a:pt x="2246" y="48444"/>
                </a:lnTo>
                <a:lnTo>
                  <a:pt x="8721" y="60605"/>
                </a:lnTo>
                <a:lnTo>
                  <a:pt x="18633" y="69874"/>
                </a:lnTo>
                <a:lnTo>
                  <a:pt x="31192" y="75665"/>
                </a:lnTo>
                <a:lnTo>
                  <a:pt x="49515" y="74781"/>
                </a:lnTo>
                <a:lnTo>
                  <a:pt x="84019" y="54895"/>
                </a:lnTo>
                <a:lnTo>
                  <a:pt x="88935" y="37801"/>
                </a:lnTo>
                <a:close/>
              </a:path>
            </a:pathLst>
          </a:custGeom>
          <a:ln w="1126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861931" y="4917476"/>
            <a:ext cx="76842" cy="76371"/>
          </a:xfrm>
          <a:custGeom>
            <a:avLst/>
            <a:gdLst/>
            <a:ahLst/>
            <a:cxnLst/>
            <a:rect l="l" t="t" r="r" b="b"/>
            <a:pathLst>
              <a:path w="76842" h="76371">
                <a:moveTo>
                  <a:pt x="76842" y="38572"/>
                </a:moveTo>
                <a:lnTo>
                  <a:pt x="74204" y="24557"/>
                </a:lnTo>
                <a:lnTo>
                  <a:pt x="66967" y="12781"/>
                </a:lnTo>
                <a:lnTo>
                  <a:pt x="56146" y="4256"/>
                </a:lnTo>
                <a:lnTo>
                  <a:pt x="42757" y="0"/>
                </a:lnTo>
                <a:lnTo>
                  <a:pt x="26785" y="2173"/>
                </a:lnTo>
                <a:lnTo>
                  <a:pt x="14064" y="8510"/>
                </a:lnTo>
                <a:lnTo>
                  <a:pt x="5000" y="18154"/>
                </a:lnTo>
                <a:lnTo>
                  <a:pt x="0" y="30254"/>
                </a:lnTo>
                <a:lnTo>
                  <a:pt x="1557" y="46916"/>
                </a:lnTo>
                <a:lnTo>
                  <a:pt x="6892" y="60392"/>
                </a:lnTo>
                <a:lnTo>
                  <a:pt x="15378" y="70327"/>
                </a:lnTo>
                <a:lnTo>
                  <a:pt x="26389" y="76371"/>
                </a:lnTo>
                <a:lnTo>
                  <a:pt x="43840" y="75275"/>
                </a:lnTo>
                <a:lnTo>
                  <a:pt x="74276" y="52136"/>
                </a:lnTo>
                <a:lnTo>
                  <a:pt x="76842" y="38572"/>
                </a:lnTo>
                <a:close/>
              </a:path>
            </a:pathLst>
          </a:custGeom>
          <a:ln w="112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689556" y="4273677"/>
            <a:ext cx="11248" cy="0"/>
          </a:xfrm>
          <a:custGeom>
            <a:avLst/>
            <a:gdLst/>
            <a:ahLst/>
            <a:cxnLst/>
            <a:rect l="l" t="t" r="r" b="b"/>
            <a:pathLst>
              <a:path w="11248" h="0">
                <a:moveTo>
                  <a:pt x="0" y="0"/>
                </a:moveTo>
                <a:lnTo>
                  <a:pt x="11248" y="0"/>
                </a:lnTo>
              </a:path>
            </a:pathLst>
          </a:custGeom>
          <a:ln w="221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1981200" y="4092707"/>
            <a:ext cx="259084" cy="0"/>
          </a:xfrm>
          <a:custGeom>
            <a:avLst/>
            <a:gdLst/>
            <a:ahLst/>
            <a:cxnLst/>
            <a:rect l="l" t="t" r="r" b="b"/>
            <a:pathLst>
              <a:path w="259084" h="0">
                <a:moveTo>
                  <a:pt x="0" y="0"/>
                </a:moveTo>
                <a:lnTo>
                  <a:pt x="259084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240283" y="4059168"/>
            <a:ext cx="112003" cy="67827"/>
          </a:xfrm>
          <a:custGeom>
            <a:avLst/>
            <a:gdLst/>
            <a:ahLst/>
            <a:cxnLst/>
            <a:rect l="l" t="t" r="r" b="b"/>
            <a:pathLst>
              <a:path w="112003" h="67827">
                <a:moveTo>
                  <a:pt x="112003" y="33538"/>
                </a:moveTo>
                <a:lnTo>
                  <a:pt x="0" y="67827"/>
                </a:lnTo>
                <a:lnTo>
                  <a:pt x="0" y="0"/>
                </a:lnTo>
                <a:lnTo>
                  <a:pt x="112003" y="33538"/>
                </a:lnTo>
              </a:path>
            </a:pathLst>
          </a:custGeom>
          <a:ln w="1127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532885" y="4092707"/>
            <a:ext cx="202689" cy="0"/>
          </a:xfrm>
          <a:custGeom>
            <a:avLst/>
            <a:gdLst/>
            <a:ahLst/>
            <a:cxnLst/>
            <a:rect l="l" t="t" r="r" b="b"/>
            <a:pathLst>
              <a:path w="202689" h="0">
                <a:moveTo>
                  <a:pt x="0" y="0"/>
                </a:moveTo>
                <a:lnTo>
                  <a:pt x="202689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735574" y="4059168"/>
            <a:ext cx="112016" cy="67827"/>
          </a:xfrm>
          <a:custGeom>
            <a:avLst/>
            <a:gdLst/>
            <a:ahLst/>
            <a:cxnLst/>
            <a:rect l="l" t="t" r="r" b="b"/>
            <a:pathLst>
              <a:path w="112016" h="67827">
                <a:moveTo>
                  <a:pt x="112016" y="33538"/>
                </a:moveTo>
                <a:lnTo>
                  <a:pt x="0" y="67827"/>
                </a:lnTo>
                <a:lnTo>
                  <a:pt x="0" y="0"/>
                </a:lnTo>
                <a:lnTo>
                  <a:pt x="112016" y="33538"/>
                </a:lnTo>
              </a:path>
            </a:pathLst>
          </a:custGeom>
          <a:ln w="1127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3522718" y="4092707"/>
            <a:ext cx="202701" cy="0"/>
          </a:xfrm>
          <a:custGeom>
            <a:avLst/>
            <a:gdLst/>
            <a:ahLst/>
            <a:cxnLst/>
            <a:rect l="l" t="t" r="r" b="b"/>
            <a:pathLst>
              <a:path w="202701" h="0">
                <a:moveTo>
                  <a:pt x="0" y="0"/>
                </a:moveTo>
                <a:lnTo>
                  <a:pt x="202701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3725419" y="4059168"/>
            <a:ext cx="101338" cy="67827"/>
          </a:xfrm>
          <a:custGeom>
            <a:avLst/>
            <a:gdLst/>
            <a:ahLst/>
            <a:cxnLst/>
            <a:rect l="l" t="t" r="r" b="b"/>
            <a:pathLst>
              <a:path w="101338" h="67827">
                <a:moveTo>
                  <a:pt x="101338" y="33538"/>
                </a:moveTo>
                <a:lnTo>
                  <a:pt x="0" y="67827"/>
                </a:lnTo>
                <a:lnTo>
                  <a:pt x="0" y="0"/>
                </a:lnTo>
                <a:lnTo>
                  <a:pt x="101338" y="33538"/>
                </a:lnTo>
              </a:path>
            </a:pathLst>
          </a:custGeom>
          <a:ln w="112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2408682" y="4341111"/>
            <a:ext cx="0" cy="372625"/>
          </a:xfrm>
          <a:custGeom>
            <a:avLst/>
            <a:gdLst/>
            <a:ahLst/>
            <a:cxnLst/>
            <a:rect l="l" t="t" r="r" b="b"/>
            <a:pathLst>
              <a:path w="0" h="372625">
                <a:moveTo>
                  <a:pt x="0" y="0"/>
                </a:moveTo>
                <a:lnTo>
                  <a:pt x="0" y="372625"/>
                </a:lnTo>
              </a:path>
            </a:pathLst>
          </a:custGeom>
          <a:ln w="112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375152" y="4713737"/>
            <a:ext cx="67820" cy="112774"/>
          </a:xfrm>
          <a:custGeom>
            <a:avLst/>
            <a:gdLst/>
            <a:ahLst/>
            <a:cxnLst/>
            <a:rect l="l" t="t" r="r" b="b"/>
            <a:pathLst>
              <a:path w="67820" h="112774">
                <a:moveTo>
                  <a:pt x="33530" y="112774"/>
                </a:moveTo>
                <a:lnTo>
                  <a:pt x="0" y="0"/>
                </a:lnTo>
                <a:lnTo>
                  <a:pt x="67820" y="0"/>
                </a:lnTo>
                <a:lnTo>
                  <a:pt x="33530" y="112774"/>
                </a:lnTo>
              </a:path>
            </a:pathLst>
          </a:custGeom>
          <a:ln w="112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3894579" y="4341111"/>
            <a:ext cx="0" cy="372625"/>
          </a:xfrm>
          <a:custGeom>
            <a:avLst/>
            <a:gdLst/>
            <a:ahLst/>
            <a:cxnLst/>
            <a:rect l="l" t="t" r="r" b="b"/>
            <a:pathLst>
              <a:path w="0" h="372625">
                <a:moveTo>
                  <a:pt x="0" y="0"/>
                </a:moveTo>
                <a:lnTo>
                  <a:pt x="0" y="372625"/>
                </a:lnTo>
              </a:path>
            </a:pathLst>
          </a:custGeom>
          <a:ln w="112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3861049" y="4713737"/>
            <a:ext cx="67060" cy="112774"/>
          </a:xfrm>
          <a:custGeom>
            <a:avLst/>
            <a:gdLst/>
            <a:ahLst/>
            <a:cxnLst/>
            <a:rect l="l" t="t" r="r" b="b"/>
            <a:pathLst>
              <a:path w="67060" h="112774">
                <a:moveTo>
                  <a:pt x="33530" y="112774"/>
                </a:moveTo>
                <a:lnTo>
                  <a:pt x="0" y="0"/>
                </a:lnTo>
                <a:lnTo>
                  <a:pt x="67060" y="0"/>
                </a:lnTo>
                <a:lnTo>
                  <a:pt x="33530" y="112774"/>
                </a:lnTo>
              </a:path>
            </a:pathLst>
          </a:custGeom>
          <a:ln w="112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333487" y="4092707"/>
            <a:ext cx="202689" cy="0"/>
          </a:xfrm>
          <a:custGeom>
            <a:avLst/>
            <a:gdLst/>
            <a:ahLst/>
            <a:cxnLst/>
            <a:rect l="l" t="t" r="r" b="b"/>
            <a:pathLst>
              <a:path w="202689" h="0">
                <a:moveTo>
                  <a:pt x="0" y="0"/>
                </a:moveTo>
                <a:lnTo>
                  <a:pt x="202689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536176" y="4059168"/>
            <a:ext cx="101350" cy="67827"/>
          </a:xfrm>
          <a:custGeom>
            <a:avLst/>
            <a:gdLst/>
            <a:ahLst/>
            <a:cxnLst/>
            <a:rect l="l" t="t" r="r" b="b"/>
            <a:pathLst>
              <a:path w="101350" h="67827">
                <a:moveTo>
                  <a:pt x="101350" y="33538"/>
                </a:moveTo>
                <a:lnTo>
                  <a:pt x="0" y="67827"/>
                </a:lnTo>
                <a:lnTo>
                  <a:pt x="0" y="0"/>
                </a:lnTo>
                <a:lnTo>
                  <a:pt x="101350" y="33538"/>
                </a:lnTo>
              </a:path>
            </a:pathLst>
          </a:custGeom>
          <a:ln w="112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324094" y="4092707"/>
            <a:ext cx="191263" cy="0"/>
          </a:xfrm>
          <a:custGeom>
            <a:avLst/>
            <a:gdLst/>
            <a:ahLst/>
            <a:cxnLst/>
            <a:rect l="l" t="t" r="r" b="b"/>
            <a:pathLst>
              <a:path w="191263" h="0">
                <a:moveTo>
                  <a:pt x="0" y="0"/>
                </a:moveTo>
                <a:lnTo>
                  <a:pt x="191263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15356" y="4059168"/>
            <a:ext cx="112003" cy="67827"/>
          </a:xfrm>
          <a:custGeom>
            <a:avLst/>
            <a:gdLst/>
            <a:ahLst/>
            <a:cxnLst/>
            <a:rect l="l" t="t" r="r" b="b"/>
            <a:pathLst>
              <a:path w="112003" h="67827">
                <a:moveTo>
                  <a:pt x="112003" y="33538"/>
                </a:moveTo>
                <a:lnTo>
                  <a:pt x="0" y="67827"/>
                </a:lnTo>
                <a:lnTo>
                  <a:pt x="0" y="0"/>
                </a:lnTo>
                <a:lnTo>
                  <a:pt x="112003" y="33538"/>
                </a:lnTo>
              </a:path>
            </a:pathLst>
          </a:custGeom>
          <a:ln w="1127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819384" y="4092707"/>
            <a:ext cx="191263" cy="0"/>
          </a:xfrm>
          <a:custGeom>
            <a:avLst/>
            <a:gdLst/>
            <a:ahLst/>
            <a:cxnLst/>
            <a:rect l="l" t="t" r="r" b="b"/>
            <a:pathLst>
              <a:path w="191263" h="0">
                <a:moveTo>
                  <a:pt x="0" y="0"/>
                </a:moveTo>
                <a:lnTo>
                  <a:pt x="191263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6010647" y="4059168"/>
            <a:ext cx="112016" cy="67827"/>
          </a:xfrm>
          <a:custGeom>
            <a:avLst/>
            <a:gdLst/>
            <a:ahLst/>
            <a:cxnLst/>
            <a:rect l="l" t="t" r="r" b="b"/>
            <a:pathLst>
              <a:path w="112016" h="67827">
                <a:moveTo>
                  <a:pt x="112016" y="33538"/>
                </a:moveTo>
                <a:lnTo>
                  <a:pt x="0" y="67827"/>
                </a:lnTo>
                <a:lnTo>
                  <a:pt x="0" y="0"/>
                </a:lnTo>
                <a:lnTo>
                  <a:pt x="112016" y="33538"/>
                </a:lnTo>
              </a:path>
            </a:pathLst>
          </a:custGeom>
          <a:ln w="1127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695181" y="4341111"/>
            <a:ext cx="0" cy="372625"/>
          </a:xfrm>
          <a:custGeom>
            <a:avLst/>
            <a:gdLst/>
            <a:ahLst/>
            <a:cxnLst/>
            <a:rect l="l" t="t" r="r" b="b"/>
            <a:pathLst>
              <a:path w="0" h="372625">
                <a:moveTo>
                  <a:pt x="0" y="0"/>
                </a:moveTo>
                <a:lnTo>
                  <a:pt x="0" y="372625"/>
                </a:lnTo>
              </a:path>
            </a:pathLst>
          </a:custGeom>
          <a:ln w="112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650225" y="4713737"/>
            <a:ext cx="67820" cy="112774"/>
          </a:xfrm>
          <a:custGeom>
            <a:avLst/>
            <a:gdLst/>
            <a:ahLst/>
            <a:cxnLst/>
            <a:rect l="l" t="t" r="r" b="b"/>
            <a:pathLst>
              <a:path w="67820" h="112774">
                <a:moveTo>
                  <a:pt x="33530" y="112774"/>
                </a:moveTo>
                <a:lnTo>
                  <a:pt x="0" y="0"/>
                </a:lnTo>
                <a:lnTo>
                  <a:pt x="67820" y="0"/>
                </a:lnTo>
                <a:lnTo>
                  <a:pt x="33530" y="112774"/>
                </a:lnTo>
              </a:path>
            </a:pathLst>
          </a:custGeom>
          <a:ln w="112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209284" y="4341111"/>
            <a:ext cx="0" cy="372625"/>
          </a:xfrm>
          <a:custGeom>
            <a:avLst/>
            <a:gdLst/>
            <a:ahLst/>
            <a:cxnLst/>
            <a:rect l="l" t="t" r="r" b="b"/>
            <a:pathLst>
              <a:path w="0" h="372625">
                <a:moveTo>
                  <a:pt x="0" y="0"/>
                </a:moveTo>
                <a:lnTo>
                  <a:pt x="0" y="372625"/>
                </a:lnTo>
              </a:path>
            </a:pathLst>
          </a:custGeom>
          <a:ln w="112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175754" y="4713737"/>
            <a:ext cx="56394" cy="112774"/>
          </a:xfrm>
          <a:custGeom>
            <a:avLst/>
            <a:gdLst/>
            <a:ahLst/>
            <a:cxnLst/>
            <a:rect l="l" t="t" r="r" b="b"/>
            <a:pathLst>
              <a:path w="56394" h="112774">
                <a:moveTo>
                  <a:pt x="22864" y="112774"/>
                </a:moveTo>
                <a:lnTo>
                  <a:pt x="0" y="0"/>
                </a:lnTo>
                <a:lnTo>
                  <a:pt x="56394" y="0"/>
                </a:lnTo>
                <a:lnTo>
                  <a:pt x="22864" y="112774"/>
                </a:lnTo>
              </a:path>
            </a:pathLst>
          </a:custGeom>
          <a:ln w="112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1720644" y="4479540"/>
            <a:ext cx="211454" cy="575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2100" spc="67" i="1">
                <a:latin typeface="Times New Roman"/>
                <a:cs typeface="Times New Roman"/>
              </a:rPr>
              <a:t>U</a:t>
            </a:r>
            <a:r>
              <a:rPr dirty="0" sz="80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z="1400" spc="5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177767" y="4095492"/>
            <a:ext cx="211454" cy="960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ct val="100000"/>
              </a:lnSpc>
            </a:pPr>
            <a:r>
              <a:rPr dirty="0" sz="1400" spc="5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z="1400" spc="45" i="1">
                <a:latin typeface="Times New Roman"/>
                <a:cs typeface="Times New Roman"/>
              </a:rPr>
              <a:t>U</a:t>
            </a:r>
            <a:r>
              <a:rPr dirty="0" baseline="-13888" sz="1200">
                <a:latin typeface="Times New Roman"/>
                <a:cs typeface="Times New Roman"/>
              </a:rPr>
              <a:t>2</a:t>
            </a:r>
            <a:endParaRPr baseline="-13888"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54"/>
              </a:spcBef>
            </a:pPr>
            <a:endParaRPr sz="1200"/>
          </a:p>
          <a:p>
            <a:pPr marL="68580">
              <a:lnSpc>
                <a:spcPct val="100000"/>
              </a:lnSpc>
            </a:pPr>
            <a:r>
              <a:rPr dirty="0" sz="1400" spc="5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2014730" y="4216902"/>
            <a:ext cx="360422" cy="0"/>
          </a:xfrm>
          <a:custGeom>
            <a:avLst/>
            <a:gdLst/>
            <a:ahLst/>
            <a:cxnLst/>
            <a:rect l="l" t="t" r="r" b="b"/>
            <a:pathLst>
              <a:path w="360422" h="0">
                <a:moveTo>
                  <a:pt x="0" y="0"/>
                </a:moveTo>
                <a:lnTo>
                  <a:pt x="360946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3939535" y="4216902"/>
            <a:ext cx="224793" cy="0"/>
          </a:xfrm>
          <a:custGeom>
            <a:avLst/>
            <a:gdLst/>
            <a:ahLst/>
            <a:cxnLst/>
            <a:rect l="l" t="t" r="r" b="b"/>
            <a:pathLst>
              <a:path w="224793" h="0">
                <a:moveTo>
                  <a:pt x="0" y="0"/>
                </a:moveTo>
                <a:lnTo>
                  <a:pt x="224793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014730" y="4950707"/>
            <a:ext cx="360422" cy="0"/>
          </a:xfrm>
          <a:custGeom>
            <a:avLst/>
            <a:gdLst/>
            <a:ahLst/>
            <a:cxnLst/>
            <a:rect l="l" t="t" r="r" b="b"/>
            <a:pathLst>
              <a:path w="360422" h="0">
                <a:moveTo>
                  <a:pt x="0" y="0"/>
                </a:moveTo>
                <a:lnTo>
                  <a:pt x="360422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3939535" y="4950707"/>
            <a:ext cx="224793" cy="0"/>
          </a:xfrm>
          <a:custGeom>
            <a:avLst/>
            <a:gdLst/>
            <a:ahLst/>
            <a:cxnLst/>
            <a:rect l="l" t="t" r="r" b="b"/>
            <a:pathLst>
              <a:path w="224793" h="0">
                <a:moveTo>
                  <a:pt x="0" y="0"/>
                </a:moveTo>
                <a:lnTo>
                  <a:pt x="224793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728711" y="4950707"/>
            <a:ext cx="360422" cy="0"/>
          </a:xfrm>
          <a:custGeom>
            <a:avLst/>
            <a:gdLst/>
            <a:ahLst/>
            <a:cxnLst/>
            <a:rect l="l" t="t" r="r" b="b"/>
            <a:pathLst>
              <a:path w="360422" h="0">
                <a:moveTo>
                  <a:pt x="0" y="0"/>
                </a:moveTo>
                <a:lnTo>
                  <a:pt x="360422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728711" y="4216902"/>
            <a:ext cx="360422" cy="0"/>
          </a:xfrm>
          <a:custGeom>
            <a:avLst/>
            <a:gdLst/>
            <a:ahLst/>
            <a:cxnLst/>
            <a:rect l="l" t="t" r="r" b="b"/>
            <a:pathLst>
              <a:path w="360422" h="0">
                <a:moveTo>
                  <a:pt x="0" y="0"/>
                </a:moveTo>
                <a:lnTo>
                  <a:pt x="360422" y="0"/>
                </a:lnTo>
              </a:path>
            </a:pathLst>
          </a:custGeom>
          <a:ln w="112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1981200" y="4341111"/>
            <a:ext cx="0" cy="372625"/>
          </a:xfrm>
          <a:custGeom>
            <a:avLst/>
            <a:gdLst/>
            <a:ahLst/>
            <a:cxnLst/>
            <a:rect l="l" t="t" r="r" b="b"/>
            <a:pathLst>
              <a:path w="0" h="372625">
                <a:moveTo>
                  <a:pt x="0" y="0"/>
                </a:moveTo>
                <a:lnTo>
                  <a:pt x="0" y="372625"/>
                </a:lnTo>
              </a:path>
            </a:pathLst>
          </a:custGeom>
          <a:ln w="112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1947670" y="4713737"/>
            <a:ext cx="67060" cy="112774"/>
          </a:xfrm>
          <a:custGeom>
            <a:avLst/>
            <a:gdLst/>
            <a:ahLst/>
            <a:cxnLst/>
            <a:rect l="l" t="t" r="r" b="b"/>
            <a:pathLst>
              <a:path w="67060" h="112774">
                <a:moveTo>
                  <a:pt x="33530" y="112774"/>
                </a:moveTo>
                <a:lnTo>
                  <a:pt x="0" y="0"/>
                </a:lnTo>
                <a:lnTo>
                  <a:pt x="67060" y="0"/>
                </a:lnTo>
                <a:lnTo>
                  <a:pt x="33530" y="112774"/>
                </a:lnTo>
              </a:path>
            </a:pathLst>
          </a:custGeom>
          <a:ln w="112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6122663" y="4341111"/>
            <a:ext cx="0" cy="372625"/>
          </a:xfrm>
          <a:custGeom>
            <a:avLst/>
            <a:gdLst/>
            <a:ahLst/>
            <a:cxnLst/>
            <a:rect l="l" t="t" r="r" b="b"/>
            <a:pathLst>
              <a:path w="0" h="372625">
                <a:moveTo>
                  <a:pt x="0" y="0"/>
                </a:moveTo>
                <a:lnTo>
                  <a:pt x="0" y="372625"/>
                </a:lnTo>
              </a:path>
            </a:pathLst>
          </a:custGeom>
          <a:ln w="112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6089133" y="4713737"/>
            <a:ext cx="67820" cy="112774"/>
          </a:xfrm>
          <a:custGeom>
            <a:avLst/>
            <a:gdLst/>
            <a:ahLst/>
            <a:cxnLst/>
            <a:rect l="l" t="t" r="r" b="b"/>
            <a:pathLst>
              <a:path w="67820" h="112774">
                <a:moveTo>
                  <a:pt x="33530" y="112774"/>
                </a:moveTo>
                <a:lnTo>
                  <a:pt x="0" y="0"/>
                </a:lnTo>
                <a:lnTo>
                  <a:pt x="67820" y="0"/>
                </a:lnTo>
                <a:lnTo>
                  <a:pt x="33530" y="112774"/>
                </a:lnTo>
              </a:path>
            </a:pathLst>
          </a:custGeom>
          <a:ln w="112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958850" y="3413755"/>
            <a:ext cx="2017395" cy="670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Times New Roman"/>
                <a:cs typeface="Times New Roman"/>
              </a:rPr>
              <a:t>Каскадное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соединение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рис</a:t>
            </a:r>
            <a:r>
              <a:rPr dirty="0" sz="1200">
                <a:latin typeface="Times New Roman"/>
                <a:cs typeface="Times New Roman"/>
              </a:rPr>
              <a:t>. 4)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145540">
              <a:lnSpc>
                <a:spcPct val="100000"/>
              </a:lnSpc>
              <a:tabLst>
                <a:tab pos="1640839" algn="l"/>
              </a:tabLst>
            </a:pPr>
            <a:r>
              <a:rPr dirty="0" baseline="3968" sz="2100" spc="-44" i="1">
                <a:latin typeface="Times New Roman"/>
                <a:cs typeface="Times New Roman"/>
              </a:rPr>
              <a:t>I</a:t>
            </a:r>
            <a:r>
              <a:rPr dirty="0" sz="800">
                <a:latin typeface="Times New Roman"/>
                <a:cs typeface="Times New Roman"/>
              </a:rPr>
              <a:t>1	</a:t>
            </a:r>
            <a:r>
              <a:rPr dirty="0" baseline="3968" sz="2100" spc="-44" i="1">
                <a:latin typeface="Times New Roman"/>
                <a:cs typeface="Times New Roman"/>
              </a:rPr>
              <a:t>I</a:t>
            </a:r>
            <a:r>
              <a:rPr dirty="0" sz="800" spc="40">
                <a:latin typeface="Times New Roman"/>
                <a:cs typeface="Times New Roman"/>
              </a:rPr>
              <a:t>1</a:t>
            </a:r>
            <a:r>
              <a:rPr dirty="0" baseline="3968" sz="2100">
                <a:latin typeface="Times New Roman"/>
                <a:cs typeface="Times New Roman"/>
              </a:rPr>
              <a:t>'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377106" y="3869940"/>
            <a:ext cx="217804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2100" spc="-44" i="1">
                <a:latin typeface="Times New Roman"/>
                <a:cs typeface="Times New Roman"/>
              </a:rPr>
              <a:t>I</a:t>
            </a:r>
            <a:r>
              <a:rPr dirty="0" sz="800">
                <a:latin typeface="Times New Roman"/>
                <a:cs typeface="Times New Roman"/>
              </a:rPr>
              <a:t>1</a:t>
            </a:r>
            <a:r>
              <a:rPr dirty="0" sz="800" spc="-75">
                <a:latin typeface="Times New Roman"/>
                <a:cs typeface="Times New Roman"/>
              </a:rPr>
              <a:t> </a:t>
            </a:r>
            <a:r>
              <a:rPr dirty="0" baseline="3968" sz="2100" spc="15">
                <a:latin typeface="Times New Roman"/>
                <a:cs typeface="Times New Roman"/>
              </a:rPr>
              <a:t>''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311409" y="3869940"/>
            <a:ext cx="6273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07365" algn="l"/>
              </a:tabLst>
            </a:pPr>
            <a:r>
              <a:rPr dirty="0" baseline="3968" sz="2100" spc="-44" i="1">
                <a:latin typeface="Times New Roman"/>
                <a:cs typeface="Times New Roman"/>
              </a:rPr>
              <a:t>I</a:t>
            </a:r>
            <a:r>
              <a:rPr dirty="0" sz="800" spc="35">
                <a:latin typeface="Times New Roman"/>
                <a:cs typeface="Times New Roman"/>
              </a:rPr>
              <a:t>2</a:t>
            </a:r>
            <a:r>
              <a:rPr dirty="0" baseline="3968" sz="2100" spc="15">
                <a:latin typeface="Times New Roman"/>
                <a:cs typeface="Times New Roman"/>
              </a:rPr>
              <a:t>'</a:t>
            </a:r>
            <a:r>
              <a:rPr dirty="0" baseline="3968" sz="2100">
                <a:latin typeface="Times New Roman"/>
                <a:cs typeface="Times New Roman"/>
              </a:rPr>
              <a:t>'</a:t>
            </a:r>
            <a:r>
              <a:rPr dirty="0" baseline="3968" sz="2100">
                <a:latin typeface="Times New Roman"/>
                <a:cs typeface="Times New Roman"/>
              </a:rPr>
              <a:t>	</a:t>
            </a:r>
            <a:r>
              <a:rPr dirty="0" baseline="3968" sz="2100" spc="-60" i="1">
                <a:latin typeface="Times New Roman"/>
                <a:cs typeface="Times New Roman"/>
              </a:rPr>
              <a:t>I</a:t>
            </a:r>
            <a:r>
              <a:rPr dirty="0" sz="80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510026" y="3869940"/>
            <a:ext cx="18224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2100" spc="89" i="1">
                <a:latin typeface="Times New Roman"/>
                <a:cs typeface="Times New Roman"/>
              </a:rPr>
              <a:t>I</a:t>
            </a:r>
            <a:r>
              <a:rPr dirty="0" sz="800" spc="40">
                <a:latin typeface="Times New Roman"/>
                <a:cs typeface="Times New Roman"/>
              </a:rPr>
              <a:t>2</a:t>
            </a:r>
            <a:r>
              <a:rPr dirty="0" baseline="3968" sz="2100">
                <a:latin typeface="Times New Roman"/>
                <a:cs typeface="Times New Roman"/>
              </a:rPr>
              <a:t>'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445250" y="2651755"/>
            <a:ext cx="27940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( 1 )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894076" y="2708910"/>
            <a:ext cx="117348" cy="0"/>
          </a:xfrm>
          <a:custGeom>
            <a:avLst/>
            <a:gdLst/>
            <a:ahLst/>
            <a:cxnLst/>
            <a:rect l="l" t="t" r="r" b="b"/>
            <a:pathLst>
              <a:path w="117348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2802889" y="2610608"/>
            <a:ext cx="515620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ts val="124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  <a:p>
            <a:pPr algn="r" marR="6350">
              <a:lnSpc>
                <a:spcPts val="1320"/>
              </a:lnSpc>
              <a:tabLst>
                <a:tab pos="431165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170">
                <a:latin typeface="Meiryo"/>
                <a:cs typeface="Meiryo"/>
              </a:rPr>
              <a:t> </a:t>
            </a:r>
            <a:r>
              <a:rPr dirty="0" baseline="13888" sz="1800" spc="-209" i="1">
                <a:latin typeface="Times New Roman"/>
                <a:cs typeface="Times New Roman"/>
              </a:rPr>
              <a:t>r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145027" y="2464303"/>
            <a:ext cx="173355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1600">
              <a:lnSpc>
                <a:spcPts val="135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  <a:p>
            <a:pPr marL="12700">
              <a:lnSpc>
                <a:spcPts val="1115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802889" y="2366767"/>
            <a:ext cx="51562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6235" algn="l"/>
              </a:tabLst>
            </a:pPr>
            <a:r>
              <a:rPr dirty="0" sz="1200" spc="-745">
                <a:latin typeface="Meiryo"/>
                <a:cs typeface="Meiryo"/>
              </a:rPr>
              <a:t>⎛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1	</a:t>
            </a:r>
            <a:r>
              <a:rPr dirty="0" baseline="4629" sz="1800" spc="135">
                <a:latin typeface="Times New Roman"/>
                <a:cs typeface="Times New Roman"/>
              </a:rPr>
              <a:t>0</a:t>
            </a: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802889" y="2610608"/>
            <a:ext cx="8382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517901" y="2533646"/>
            <a:ext cx="48577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 i="1">
                <a:latin typeface="Times New Roman"/>
                <a:cs typeface="Times New Roman"/>
              </a:rPr>
              <a:t>A</a:t>
            </a:r>
            <a:r>
              <a:rPr dirty="0" baseline="2314" sz="1800" spc="-30">
                <a:latin typeface="Meiryo"/>
                <a:cs typeface="Meiryo"/>
              </a:rPr>
              <a:t>′</a:t>
            </a:r>
            <a:r>
              <a:rPr dirty="0" baseline="2314" sz="1800" spc="-187">
                <a:latin typeface="Meiryo"/>
                <a:cs typeface="Meiryo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140">
                <a:latin typeface="Meiryo"/>
                <a:cs typeface="Meiryo"/>
              </a:rPr>
              <a:t> </a:t>
            </a:r>
            <a:r>
              <a:rPr dirty="0" baseline="25462" sz="1800" spc="-1117">
                <a:latin typeface="Meiryo"/>
                <a:cs typeface="Meiryo"/>
              </a:rPr>
              <a:t>⎜</a:t>
            </a:r>
            <a:r>
              <a:rPr dirty="0" baseline="25462" sz="1800" spc="-135">
                <a:latin typeface="Meiryo"/>
                <a:cs typeface="Meiryo"/>
              </a:rPr>
              <a:t> </a:t>
            </a:r>
            <a:r>
              <a:rPr dirty="0" baseline="13888" sz="1800">
                <a:latin typeface="Times New Roman"/>
                <a:cs typeface="Times New Roman"/>
              </a:rPr>
              <a:t>1</a:t>
            </a:r>
            <a:endParaRPr baseline="13888" sz="18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4784597" y="2417064"/>
            <a:ext cx="454913" cy="0"/>
          </a:xfrm>
          <a:custGeom>
            <a:avLst/>
            <a:gdLst/>
            <a:ahLst/>
            <a:cxnLst/>
            <a:rect l="l" t="t" r="r" b="b"/>
            <a:pathLst>
              <a:path w="454913" h="0">
                <a:moveTo>
                  <a:pt x="0" y="0"/>
                </a:moveTo>
                <a:lnTo>
                  <a:pt x="45491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4" name="object 134"/>
          <p:cNvSpPr txBox="1"/>
          <p:nvPr/>
        </p:nvSpPr>
        <p:spPr>
          <a:xfrm>
            <a:off x="5395975" y="2699702"/>
            <a:ext cx="196215" cy="352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baseline="-18518" sz="1800" spc="-1117">
                <a:latin typeface="Meiryo"/>
                <a:cs typeface="Meiryo"/>
              </a:rPr>
              <a:t>⎟</a:t>
            </a:r>
            <a:endParaRPr baseline="-18518" sz="1800">
              <a:latin typeface="Meiryo"/>
              <a:cs typeface="Meiryo"/>
            </a:endParaRPr>
          </a:p>
          <a:p>
            <a:pPr algn="ctr" marL="111760">
              <a:lnSpc>
                <a:spcPts val="1255"/>
              </a:lnSpc>
            </a:pP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376876" y="2311937"/>
            <a:ext cx="215265" cy="4864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ts val="1400"/>
              </a:lnSpc>
            </a:pPr>
            <a:r>
              <a:rPr dirty="0" baseline="2314" sz="1800" spc="-82" i="1">
                <a:latin typeface="Times New Roman"/>
                <a:cs typeface="Times New Roman"/>
              </a:rPr>
              <a:t>r</a:t>
            </a:r>
            <a:r>
              <a:rPr dirty="0" baseline="-19841" sz="1050">
                <a:latin typeface="Times New Roman"/>
                <a:cs typeface="Times New Roman"/>
              </a:rPr>
              <a:t>2 </a:t>
            </a:r>
            <a:r>
              <a:rPr dirty="0" baseline="-19841" sz="1050" spc="-127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  <a:p>
            <a:pPr algn="r" marR="6350">
              <a:lnSpc>
                <a:spcPts val="1155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  <a:p>
            <a:pPr algn="r" marR="6350">
              <a:lnSpc>
                <a:spcPts val="1195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507990" y="2213543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499862" y="2751578"/>
            <a:ext cx="84455" cy="300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5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  <a:p>
            <a:pPr marL="12700">
              <a:lnSpc>
                <a:spcPts val="1035"/>
              </a:lnSpc>
            </a:pPr>
            <a:r>
              <a:rPr dirty="0" sz="1200" spc="-745">
                <a:latin typeface="Meiryo"/>
                <a:cs typeface="Meiryo"/>
              </a:rPr>
              <a:t>⎝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499862" y="2605286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194300" y="2510132"/>
            <a:ext cx="38989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Times New Roman"/>
                <a:cs typeface="Times New Roman"/>
              </a:rPr>
              <a:t>A</a:t>
            </a:r>
            <a:r>
              <a:rPr dirty="0" baseline="2314" sz="1800" spc="-30">
                <a:latin typeface="Meiryo"/>
                <a:cs typeface="Meiryo"/>
              </a:rPr>
              <a:t>′</a:t>
            </a:r>
            <a:r>
              <a:rPr dirty="0" baseline="2314" sz="1800" spc="37">
                <a:latin typeface="Meiryo"/>
                <a:cs typeface="Meiryo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130">
                <a:latin typeface="Meiryo"/>
                <a:cs typeface="Meiryo"/>
              </a:rPr>
              <a:t> </a:t>
            </a:r>
            <a:r>
              <a:rPr dirty="0" baseline="18518" sz="1800" spc="-1117">
                <a:latin typeface="Meiryo"/>
                <a:cs typeface="Meiryo"/>
              </a:rPr>
              <a:t>⎜</a:t>
            </a:r>
            <a:endParaRPr baseline="18518" sz="1800">
              <a:latin typeface="Meiryo"/>
              <a:cs typeface="Meiryo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499862" y="2311937"/>
            <a:ext cx="587375" cy="306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60"/>
              </a:lnSpc>
            </a:pPr>
            <a:r>
              <a:rPr dirty="0" sz="1200" spc="-740">
                <a:latin typeface="Meiryo"/>
                <a:cs typeface="Meiryo"/>
              </a:rPr>
              <a:t>⎜</a:t>
            </a:r>
            <a:r>
              <a:rPr dirty="0" baseline="2314" sz="1800">
                <a:latin typeface="Times New Roman"/>
                <a:cs typeface="Times New Roman"/>
              </a:rPr>
              <a:t>1</a:t>
            </a:r>
            <a:r>
              <a:rPr dirty="0" baseline="2314" sz="1800" spc="-254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+</a:t>
            </a:r>
            <a:endParaRPr baseline="2314" sz="1800">
              <a:latin typeface="Meiryo"/>
              <a:cs typeface="Meiryo"/>
            </a:endParaRPr>
          </a:p>
          <a:p>
            <a:pPr marL="295275">
              <a:lnSpc>
                <a:spcPts val="1050"/>
              </a:lnSpc>
            </a:pPr>
            <a:r>
              <a:rPr dirty="0" sz="1200" spc="-310">
                <a:latin typeface="Meiryo"/>
                <a:cs typeface="Meiryo"/>
              </a:rPr>
              <a:t>−</a:t>
            </a:r>
            <a:r>
              <a:rPr dirty="0" sz="1200" spc="55">
                <a:latin typeface="Meiryo"/>
                <a:cs typeface="Meiryo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jX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499862" y="2213543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⎛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675123" y="2602990"/>
            <a:ext cx="480695" cy="437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1295" algn="l"/>
                <a:tab pos="467359" algn="l"/>
              </a:tabLst>
            </a:pPr>
            <a:r>
              <a:rPr dirty="0" sz="1200" u="sng">
                <a:latin typeface="Times New Roman"/>
                <a:cs typeface="Times New Roman"/>
              </a:rPr>
              <a:t> 	</a:t>
            </a:r>
            <a:r>
              <a:rPr dirty="0" sz="1200" u="sng">
                <a:latin typeface="Times New Roman"/>
                <a:cs typeface="Times New Roman"/>
              </a:rPr>
              <a:t>1</a:t>
            </a:r>
            <a:r>
              <a:rPr dirty="0" sz="1200" u="sng"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  <a:spcBef>
                <a:spcPts val="260"/>
              </a:spcBef>
            </a:pPr>
            <a:r>
              <a:rPr dirty="0" sz="1200" spc="-120">
                <a:latin typeface="Meiryo"/>
                <a:cs typeface="Meiryo"/>
              </a:rPr>
              <a:t>−</a:t>
            </a:r>
            <a:r>
              <a:rPr dirty="0" sz="1200" spc="55">
                <a:latin typeface="Meiryo"/>
                <a:cs typeface="Meiryo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jX</a:t>
            </a:r>
            <a:r>
              <a:rPr dirty="0" sz="1200" spc="-140" i="1">
                <a:latin typeface="Times New Roman"/>
                <a:cs typeface="Times New Roman"/>
              </a:rPr>
              <a:t> </a:t>
            </a:r>
            <a:r>
              <a:rPr dirty="0" baseline="-23809" sz="1050" i="1">
                <a:latin typeface="Times New Roman"/>
                <a:cs typeface="Times New Roman"/>
              </a:rPr>
              <a:t>C</a:t>
            </a:r>
            <a:r>
              <a:rPr dirty="0" baseline="-23809" sz="1050" spc="-112" i="1">
                <a:latin typeface="Times New Roman"/>
                <a:cs typeface="Times New Roman"/>
              </a:rPr>
              <a:t> </a:t>
            </a:r>
            <a:r>
              <a:rPr dirty="0" baseline="-23809" sz="1050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082689" y="2523947"/>
            <a:ext cx="14224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i="1">
                <a:latin typeface="Times New Roman"/>
                <a:cs typeface="Times New Roman"/>
              </a:rPr>
              <a:t>C</a:t>
            </a:r>
            <a:r>
              <a:rPr dirty="0" sz="700" spc="-80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942592" y="2202246"/>
            <a:ext cx="121920" cy="22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 i="1">
                <a:latin typeface="Times New Roman"/>
                <a:cs typeface="Times New Roman"/>
              </a:rPr>
              <a:t>r</a:t>
            </a:r>
            <a:r>
              <a:rPr dirty="0" baseline="-23809" sz="1050">
                <a:latin typeface="Times New Roman"/>
                <a:cs typeface="Times New Roman"/>
              </a:rPr>
              <a:t>2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271008" y="1424682"/>
            <a:ext cx="14986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10" i="1">
                <a:latin typeface="Times New Roman"/>
                <a:cs typeface="Times New Roman"/>
              </a:rPr>
              <a:t>C</a:t>
            </a:r>
            <a:r>
              <a:rPr dirty="0" sz="950" spc="-155" i="1">
                <a:latin typeface="Times New Roman"/>
                <a:cs typeface="Times New Roman"/>
              </a:rPr>
              <a:t> </a:t>
            </a:r>
            <a:r>
              <a:rPr dirty="0" baseline="-11111" sz="750" spc="15">
                <a:latin typeface="Times New Roman"/>
                <a:cs typeface="Times New Roman"/>
              </a:rPr>
              <a:t>2</a:t>
            </a:r>
            <a:endParaRPr baseline="-11111" sz="75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3662021" y="1100236"/>
            <a:ext cx="51197" cy="47586"/>
          </a:xfrm>
          <a:custGeom>
            <a:avLst/>
            <a:gdLst/>
            <a:ahLst/>
            <a:cxnLst/>
            <a:rect l="l" t="t" r="r" b="b"/>
            <a:pathLst>
              <a:path w="51197" h="47586">
                <a:moveTo>
                  <a:pt x="51197" y="22183"/>
                </a:moveTo>
                <a:lnTo>
                  <a:pt x="47219" y="9127"/>
                </a:lnTo>
                <a:lnTo>
                  <a:pt x="36932" y="0"/>
                </a:lnTo>
                <a:lnTo>
                  <a:pt x="18617" y="474"/>
                </a:lnTo>
                <a:lnTo>
                  <a:pt x="6459" y="5732"/>
                </a:lnTo>
                <a:lnTo>
                  <a:pt x="0" y="14385"/>
                </a:lnTo>
                <a:lnTo>
                  <a:pt x="1838" y="31146"/>
                </a:lnTo>
                <a:lnTo>
                  <a:pt x="8797" y="42243"/>
                </a:lnTo>
                <a:lnTo>
                  <a:pt x="19406" y="47586"/>
                </a:lnTo>
                <a:lnTo>
                  <a:pt x="35236" y="44929"/>
                </a:lnTo>
                <a:lnTo>
                  <a:pt x="46036" y="37057"/>
                </a:lnTo>
                <a:lnTo>
                  <a:pt x="50976" y="25520"/>
                </a:lnTo>
                <a:lnTo>
                  <a:pt x="51197" y="22183"/>
                </a:lnTo>
                <a:close/>
              </a:path>
            </a:pathLst>
          </a:custGeom>
          <a:ln w="752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2258628" y="1874527"/>
            <a:ext cx="59370" cy="50917"/>
          </a:xfrm>
          <a:custGeom>
            <a:avLst/>
            <a:gdLst/>
            <a:ahLst/>
            <a:cxnLst/>
            <a:rect l="l" t="t" r="r" b="b"/>
            <a:pathLst>
              <a:path w="59370" h="50917">
                <a:moveTo>
                  <a:pt x="59370" y="25136"/>
                </a:moveTo>
                <a:lnTo>
                  <a:pt x="55389" y="12759"/>
                </a:lnTo>
                <a:lnTo>
                  <a:pt x="45032" y="3745"/>
                </a:lnTo>
                <a:lnTo>
                  <a:pt x="30677" y="0"/>
                </a:lnTo>
                <a:lnTo>
                  <a:pt x="15368" y="3195"/>
                </a:lnTo>
                <a:lnTo>
                  <a:pt x="4611" y="11614"/>
                </a:lnTo>
                <a:lnTo>
                  <a:pt x="0" y="23460"/>
                </a:lnTo>
                <a:lnTo>
                  <a:pt x="3480" y="37027"/>
                </a:lnTo>
                <a:lnTo>
                  <a:pt x="12914" y="46591"/>
                </a:lnTo>
                <a:lnTo>
                  <a:pt x="26607" y="50917"/>
                </a:lnTo>
                <a:lnTo>
                  <a:pt x="42242" y="48077"/>
                </a:lnTo>
                <a:lnTo>
                  <a:pt x="53523" y="40277"/>
                </a:lnTo>
                <a:lnTo>
                  <a:pt x="59046" y="28947"/>
                </a:lnTo>
                <a:lnTo>
                  <a:pt x="59370" y="25136"/>
                </a:lnTo>
                <a:close/>
              </a:path>
            </a:pathLst>
          </a:custGeom>
          <a:ln w="752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2258628" y="1097283"/>
            <a:ext cx="59370" cy="50917"/>
          </a:xfrm>
          <a:custGeom>
            <a:avLst/>
            <a:gdLst/>
            <a:ahLst/>
            <a:cxnLst/>
            <a:rect l="l" t="t" r="r" b="b"/>
            <a:pathLst>
              <a:path w="59370" h="50917">
                <a:moveTo>
                  <a:pt x="59370" y="25136"/>
                </a:moveTo>
                <a:lnTo>
                  <a:pt x="55389" y="12759"/>
                </a:lnTo>
                <a:lnTo>
                  <a:pt x="45032" y="3745"/>
                </a:lnTo>
                <a:lnTo>
                  <a:pt x="30677" y="0"/>
                </a:lnTo>
                <a:lnTo>
                  <a:pt x="15368" y="3195"/>
                </a:lnTo>
                <a:lnTo>
                  <a:pt x="4611" y="11614"/>
                </a:lnTo>
                <a:lnTo>
                  <a:pt x="0" y="23460"/>
                </a:lnTo>
                <a:lnTo>
                  <a:pt x="3480" y="37027"/>
                </a:lnTo>
                <a:lnTo>
                  <a:pt x="12914" y="46591"/>
                </a:lnTo>
                <a:lnTo>
                  <a:pt x="26607" y="50917"/>
                </a:lnTo>
                <a:lnTo>
                  <a:pt x="42242" y="48077"/>
                </a:lnTo>
                <a:lnTo>
                  <a:pt x="53523" y="40277"/>
                </a:lnTo>
                <a:lnTo>
                  <a:pt x="59046" y="28947"/>
                </a:lnTo>
                <a:lnTo>
                  <a:pt x="59370" y="25136"/>
                </a:lnTo>
                <a:close/>
              </a:path>
            </a:pathLst>
          </a:custGeom>
          <a:ln w="752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662021" y="1877480"/>
            <a:ext cx="51197" cy="47586"/>
          </a:xfrm>
          <a:custGeom>
            <a:avLst/>
            <a:gdLst/>
            <a:ahLst/>
            <a:cxnLst/>
            <a:rect l="l" t="t" r="r" b="b"/>
            <a:pathLst>
              <a:path w="51197" h="47586">
                <a:moveTo>
                  <a:pt x="51197" y="22183"/>
                </a:moveTo>
                <a:lnTo>
                  <a:pt x="47219" y="9127"/>
                </a:lnTo>
                <a:lnTo>
                  <a:pt x="36932" y="0"/>
                </a:lnTo>
                <a:lnTo>
                  <a:pt x="18617" y="474"/>
                </a:lnTo>
                <a:lnTo>
                  <a:pt x="6459" y="5732"/>
                </a:lnTo>
                <a:lnTo>
                  <a:pt x="0" y="14385"/>
                </a:lnTo>
                <a:lnTo>
                  <a:pt x="1838" y="31146"/>
                </a:lnTo>
                <a:lnTo>
                  <a:pt x="8797" y="42243"/>
                </a:lnTo>
                <a:lnTo>
                  <a:pt x="19406" y="47586"/>
                </a:lnTo>
                <a:lnTo>
                  <a:pt x="35236" y="44929"/>
                </a:lnTo>
                <a:lnTo>
                  <a:pt x="46036" y="37057"/>
                </a:lnTo>
                <a:lnTo>
                  <a:pt x="50976" y="25520"/>
                </a:lnTo>
                <a:lnTo>
                  <a:pt x="51197" y="22183"/>
                </a:lnTo>
                <a:close/>
              </a:path>
            </a:pathLst>
          </a:custGeom>
          <a:ln w="752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800202" y="1100240"/>
            <a:ext cx="51199" cy="47584"/>
          </a:xfrm>
          <a:custGeom>
            <a:avLst/>
            <a:gdLst/>
            <a:ahLst/>
            <a:cxnLst/>
            <a:rect l="l" t="t" r="r" b="b"/>
            <a:pathLst>
              <a:path w="51199" h="47584">
                <a:moveTo>
                  <a:pt x="51199" y="22180"/>
                </a:moveTo>
                <a:lnTo>
                  <a:pt x="47219" y="9127"/>
                </a:lnTo>
                <a:lnTo>
                  <a:pt x="36930" y="0"/>
                </a:lnTo>
                <a:lnTo>
                  <a:pt x="18612" y="472"/>
                </a:lnTo>
                <a:lnTo>
                  <a:pt x="6455" y="5729"/>
                </a:lnTo>
                <a:lnTo>
                  <a:pt x="0" y="14383"/>
                </a:lnTo>
                <a:lnTo>
                  <a:pt x="1837" y="31146"/>
                </a:lnTo>
                <a:lnTo>
                  <a:pt x="8794" y="42244"/>
                </a:lnTo>
                <a:lnTo>
                  <a:pt x="19403" y="47584"/>
                </a:lnTo>
                <a:lnTo>
                  <a:pt x="35229" y="44926"/>
                </a:lnTo>
                <a:lnTo>
                  <a:pt x="46033" y="37055"/>
                </a:lnTo>
                <a:lnTo>
                  <a:pt x="50977" y="25519"/>
                </a:lnTo>
                <a:lnTo>
                  <a:pt x="51199" y="22180"/>
                </a:lnTo>
                <a:close/>
              </a:path>
            </a:pathLst>
          </a:custGeom>
          <a:ln w="752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396797" y="1874527"/>
            <a:ext cx="59370" cy="50917"/>
          </a:xfrm>
          <a:custGeom>
            <a:avLst/>
            <a:gdLst/>
            <a:ahLst/>
            <a:cxnLst/>
            <a:rect l="l" t="t" r="r" b="b"/>
            <a:pathLst>
              <a:path w="59370" h="50917">
                <a:moveTo>
                  <a:pt x="59370" y="25136"/>
                </a:moveTo>
                <a:lnTo>
                  <a:pt x="55389" y="12759"/>
                </a:lnTo>
                <a:lnTo>
                  <a:pt x="45032" y="3745"/>
                </a:lnTo>
                <a:lnTo>
                  <a:pt x="30677" y="0"/>
                </a:lnTo>
                <a:lnTo>
                  <a:pt x="15368" y="3195"/>
                </a:lnTo>
                <a:lnTo>
                  <a:pt x="4611" y="11614"/>
                </a:lnTo>
                <a:lnTo>
                  <a:pt x="0" y="23460"/>
                </a:lnTo>
                <a:lnTo>
                  <a:pt x="3480" y="37027"/>
                </a:lnTo>
                <a:lnTo>
                  <a:pt x="12914" y="46591"/>
                </a:lnTo>
                <a:lnTo>
                  <a:pt x="26607" y="50917"/>
                </a:lnTo>
                <a:lnTo>
                  <a:pt x="42242" y="48077"/>
                </a:lnTo>
                <a:lnTo>
                  <a:pt x="53523" y="40277"/>
                </a:lnTo>
                <a:lnTo>
                  <a:pt x="59046" y="28947"/>
                </a:lnTo>
                <a:lnTo>
                  <a:pt x="59370" y="25136"/>
                </a:lnTo>
                <a:close/>
              </a:path>
            </a:pathLst>
          </a:custGeom>
          <a:ln w="752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396797" y="1097283"/>
            <a:ext cx="59370" cy="50917"/>
          </a:xfrm>
          <a:custGeom>
            <a:avLst/>
            <a:gdLst/>
            <a:ahLst/>
            <a:cxnLst/>
            <a:rect l="l" t="t" r="r" b="b"/>
            <a:pathLst>
              <a:path w="59370" h="50917">
                <a:moveTo>
                  <a:pt x="59370" y="25136"/>
                </a:moveTo>
                <a:lnTo>
                  <a:pt x="55389" y="12759"/>
                </a:lnTo>
                <a:lnTo>
                  <a:pt x="45032" y="3745"/>
                </a:lnTo>
                <a:lnTo>
                  <a:pt x="30677" y="0"/>
                </a:lnTo>
                <a:lnTo>
                  <a:pt x="15368" y="3195"/>
                </a:lnTo>
                <a:lnTo>
                  <a:pt x="4611" y="11614"/>
                </a:lnTo>
                <a:lnTo>
                  <a:pt x="0" y="23460"/>
                </a:lnTo>
                <a:lnTo>
                  <a:pt x="3480" y="37027"/>
                </a:lnTo>
                <a:lnTo>
                  <a:pt x="12914" y="46591"/>
                </a:lnTo>
                <a:lnTo>
                  <a:pt x="26607" y="50917"/>
                </a:lnTo>
                <a:lnTo>
                  <a:pt x="42242" y="48077"/>
                </a:lnTo>
                <a:lnTo>
                  <a:pt x="53523" y="40277"/>
                </a:lnTo>
                <a:lnTo>
                  <a:pt x="59046" y="28947"/>
                </a:lnTo>
                <a:lnTo>
                  <a:pt x="59370" y="25136"/>
                </a:lnTo>
                <a:close/>
              </a:path>
            </a:pathLst>
          </a:custGeom>
          <a:ln w="752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5800202" y="1877483"/>
            <a:ext cx="51199" cy="47584"/>
          </a:xfrm>
          <a:custGeom>
            <a:avLst/>
            <a:gdLst/>
            <a:ahLst/>
            <a:cxnLst/>
            <a:rect l="l" t="t" r="r" b="b"/>
            <a:pathLst>
              <a:path w="51199" h="47584">
                <a:moveTo>
                  <a:pt x="51199" y="22180"/>
                </a:moveTo>
                <a:lnTo>
                  <a:pt x="47219" y="9127"/>
                </a:lnTo>
                <a:lnTo>
                  <a:pt x="36930" y="0"/>
                </a:lnTo>
                <a:lnTo>
                  <a:pt x="18612" y="472"/>
                </a:lnTo>
                <a:lnTo>
                  <a:pt x="6455" y="5729"/>
                </a:lnTo>
                <a:lnTo>
                  <a:pt x="0" y="14383"/>
                </a:lnTo>
                <a:lnTo>
                  <a:pt x="1837" y="31146"/>
                </a:lnTo>
                <a:lnTo>
                  <a:pt x="8794" y="42244"/>
                </a:lnTo>
                <a:lnTo>
                  <a:pt x="19403" y="47584"/>
                </a:lnTo>
                <a:lnTo>
                  <a:pt x="35229" y="44926"/>
                </a:lnTo>
                <a:lnTo>
                  <a:pt x="46033" y="37055"/>
                </a:lnTo>
                <a:lnTo>
                  <a:pt x="50977" y="25519"/>
                </a:lnTo>
                <a:lnTo>
                  <a:pt x="51199" y="22180"/>
                </a:lnTo>
                <a:close/>
              </a:path>
            </a:pathLst>
          </a:custGeom>
          <a:ln w="752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5" name="object 155"/>
          <p:cNvSpPr txBox="1"/>
          <p:nvPr/>
        </p:nvSpPr>
        <p:spPr>
          <a:xfrm>
            <a:off x="2230627" y="916428"/>
            <a:ext cx="2223770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15415" algn="l"/>
                <a:tab pos="2150745" algn="l"/>
              </a:tabLst>
            </a:pPr>
            <a:r>
              <a:rPr dirty="0" sz="950" spc="-5">
                <a:latin typeface="Times New Roman"/>
                <a:cs typeface="Times New Roman"/>
              </a:rPr>
              <a:t>1</a:t>
            </a:r>
            <a:r>
              <a:rPr dirty="0" sz="950" spc="-5">
                <a:latin typeface="Times New Roman"/>
                <a:cs typeface="Times New Roman"/>
              </a:rPr>
              <a:t>	</a:t>
            </a:r>
            <a:r>
              <a:rPr dirty="0" sz="950" spc="-5">
                <a:latin typeface="Times New Roman"/>
                <a:cs typeface="Times New Roman"/>
              </a:rPr>
              <a:t>3</a:t>
            </a:r>
            <a:r>
              <a:rPr dirty="0" sz="950" spc="-5">
                <a:latin typeface="Times New Roman"/>
                <a:cs typeface="Times New Roman"/>
              </a:rPr>
              <a:t>	</a:t>
            </a:r>
            <a:r>
              <a:rPr dirty="0" sz="950" spc="-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230627" y="1693632"/>
            <a:ext cx="857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368800" y="1693632"/>
            <a:ext cx="857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771616" y="916428"/>
            <a:ext cx="857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771616" y="1693632"/>
            <a:ext cx="857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5063009" y="1098594"/>
            <a:ext cx="44675" cy="45645"/>
          </a:xfrm>
          <a:custGeom>
            <a:avLst/>
            <a:gdLst/>
            <a:ahLst/>
            <a:cxnLst/>
            <a:rect l="l" t="t" r="r" b="b"/>
            <a:pathLst>
              <a:path w="44675" h="45645">
                <a:moveTo>
                  <a:pt x="31303" y="0"/>
                </a:moveTo>
                <a:lnTo>
                  <a:pt x="14878" y="1510"/>
                </a:lnTo>
                <a:lnTo>
                  <a:pt x="4545" y="8649"/>
                </a:lnTo>
                <a:lnTo>
                  <a:pt x="0" y="19708"/>
                </a:lnTo>
                <a:lnTo>
                  <a:pt x="2971" y="35498"/>
                </a:lnTo>
                <a:lnTo>
                  <a:pt x="11334" y="45645"/>
                </a:lnTo>
                <a:lnTo>
                  <a:pt x="28381" y="45128"/>
                </a:lnTo>
                <a:lnTo>
                  <a:pt x="39145" y="39000"/>
                </a:lnTo>
                <a:lnTo>
                  <a:pt x="44157" y="29079"/>
                </a:lnTo>
                <a:lnTo>
                  <a:pt x="44675" y="23831"/>
                </a:lnTo>
                <a:lnTo>
                  <a:pt x="40937" y="9339"/>
                </a:lnTo>
                <a:lnTo>
                  <a:pt x="31303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5064931" y="1105285"/>
            <a:ext cx="43508" cy="34502"/>
          </a:xfrm>
          <a:custGeom>
            <a:avLst/>
            <a:gdLst/>
            <a:ahLst/>
            <a:cxnLst/>
            <a:rect l="l" t="t" r="r" b="b"/>
            <a:pathLst>
              <a:path w="43508" h="34502">
                <a:moveTo>
                  <a:pt x="43508" y="17892"/>
                </a:moveTo>
                <a:lnTo>
                  <a:pt x="38234" y="6104"/>
                </a:lnTo>
                <a:lnTo>
                  <a:pt x="25388" y="0"/>
                </a:lnTo>
                <a:lnTo>
                  <a:pt x="9005" y="2880"/>
                </a:lnTo>
                <a:lnTo>
                  <a:pt x="0" y="11266"/>
                </a:lnTo>
                <a:lnTo>
                  <a:pt x="2605" y="26276"/>
                </a:lnTo>
                <a:lnTo>
                  <a:pt x="11792" y="34502"/>
                </a:lnTo>
                <a:lnTo>
                  <a:pt x="29606" y="33078"/>
                </a:lnTo>
                <a:lnTo>
                  <a:pt x="40195" y="26714"/>
                </a:lnTo>
                <a:lnTo>
                  <a:pt x="43508" y="17892"/>
                </a:lnTo>
                <a:close/>
              </a:path>
            </a:pathLst>
          </a:custGeom>
          <a:ln w="751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5063009" y="1875834"/>
            <a:ext cx="44675" cy="45645"/>
          </a:xfrm>
          <a:custGeom>
            <a:avLst/>
            <a:gdLst/>
            <a:ahLst/>
            <a:cxnLst/>
            <a:rect l="l" t="t" r="r" b="b"/>
            <a:pathLst>
              <a:path w="44675" h="45645">
                <a:moveTo>
                  <a:pt x="31303" y="0"/>
                </a:moveTo>
                <a:lnTo>
                  <a:pt x="14878" y="1510"/>
                </a:lnTo>
                <a:lnTo>
                  <a:pt x="4545" y="8649"/>
                </a:lnTo>
                <a:lnTo>
                  <a:pt x="0" y="19708"/>
                </a:lnTo>
                <a:lnTo>
                  <a:pt x="2971" y="35498"/>
                </a:lnTo>
                <a:lnTo>
                  <a:pt x="11334" y="45645"/>
                </a:lnTo>
                <a:lnTo>
                  <a:pt x="28381" y="45128"/>
                </a:lnTo>
                <a:lnTo>
                  <a:pt x="39145" y="39000"/>
                </a:lnTo>
                <a:lnTo>
                  <a:pt x="44157" y="29079"/>
                </a:lnTo>
                <a:lnTo>
                  <a:pt x="44675" y="23831"/>
                </a:lnTo>
                <a:lnTo>
                  <a:pt x="40937" y="9339"/>
                </a:lnTo>
                <a:lnTo>
                  <a:pt x="31303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5064936" y="1881760"/>
            <a:ext cx="43504" cy="34499"/>
          </a:xfrm>
          <a:custGeom>
            <a:avLst/>
            <a:gdLst/>
            <a:ahLst/>
            <a:cxnLst/>
            <a:rect l="l" t="t" r="r" b="b"/>
            <a:pathLst>
              <a:path w="43504" h="34499">
                <a:moveTo>
                  <a:pt x="43504" y="17903"/>
                </a:moveTo>
                <a:lnTo>
                  <a:pt x="38232" y="6108"/>
                </a:lnTo>
                <a:lnTo>
                  <a:pt x="25391" y="0"/>
                </a:lnTo>
                <a:lnTo>
                  <a:pt x="9008" y="2877"/>
                </a:lnTo>
                <a:lnTo>
                  <a:pt x="0" y="11261"/>
                </a:lnTo>
                <a:lnTo>
                  <a:pt x="2601" y="26272"/>
                </a:lnTo>
                <a:lnTo>
                  <a:pt x="11784" y="34499"/>
                </a:lnTo>
                <a:lnTo>
                  <a:pt x="29601" y="33077"/>
                </a:lnTo>
                <a:lnTo>
                  <a:pt x="40191" y="26715"/>
                </a:lnTo>
                <a:lnTo>
                  <a:pt x="43504" y="17903"/>
                </a:lnTo>
                <a:close/>
              </a:path>
            </a:pathLst>
          </a:custGeom>
          <a:ln w="751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449311" y="1896612"/>
            <a:ext cx="1349511" cy="0"/>
          </a:xfrm>
          <a:custGeom>
            <a:avLst/>
            <a:gdLst/>
            <a:ahLst/>
            <a:cxnLst/>
            <a:rect l="l" t="t" r="r" b="b"/>
            <a:pathLst>
              <a:path w="1349511" h="0">
                <a:moveTo>
                  <a:pt x="0" y="0"/>
                </a:moveTo>
                <a:lnTo>
                  <a:pt x="1349511" y="0"/>
                </a:lnTo>
              </a:path>
            </a:pathLst>
          </a:custGeom>
          <a:ln w="74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5" name="object 165"/>
          <p:cNvSpPr txBox="1"/>
          <p:nvPr/>
        </p:nvSpPr>
        <p:spPr>
          <a:xfrm>
            <a:off x="2025650" y="1036062"/>
            <a:ext cx="13398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25">
                <a:latin typeface="Times New Roman"/>
                <a:cs typeface="Times New Roman"/>
              </a:rPr>
              <a:t>н</a:t>
            </a:r>
            <a:r>
              <a:rPr dirty="0" sz="950" spc="-5"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163827" y="1036062"/>
            <a:ext cx="1492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ж</a:t>
            </a:r>
            <a:r>
              <a:rPr dirty="0" sz="950" spc="-5"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702555" y="879090"/>
            <a:ext cx="104139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20" i="1">
                <a:latin typeface="Times New Roman"/>
                <a:cs typeface="Times New Roman"/>
              </a:rPr>
              <a:t>r</a:t>
            </a:r>
            <a:r>
              <a:rPr dirty="0" baseline="-11111" sz="750" spc="15">
                <a:latin typeface="Times New Roman"/>
                <a:cs typeface="Times New Roman"/>
              </a:rPr>
              <a:t>2</a:t>
            </a:r>
            <a:endParaRPr baseline="-11111" sz="75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4919476" y="1470647"/>
            <a:ext cx="326129" cy="0"/>
          </a:xfrm>
          <a:custGeom>
            <a:avLst/>
            <a:gdLst/>
            <a:ahLst/>
            <a:cxnLst/>
            <a:rect l="l" t="t" r="r" b="b"/>
            <a:pathLst>
              <a:path w="326129" h="0">
                <a:moveTo>
                  <a:pt x="0" y="0"/>
                </a:moveTo>
                <a:lnTo>
                  <a:pt x="158089" y="0"/>
                </a:lnTo>
                <a:lnTo>
                  <a:pt x="323761" y="0"/>
                </a:lnTo>
              </a:path>
            </a:pathLst>
          </a:custGeom>
          <a:ln w="2988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919476" y="1545322"/>
            <a:ext cx="326129" cy="0"/>
          </a:xfrm>
          <a:custGeom>
            <a:avLst/>
            <a:gdLst/>
            <a:ahLst/>
            <a:cxnLst/>
            <a:rect l="l" t="t" r="r" b="b"/>
            <a:pathLst>
              <a:path w="326129" h="0">
                <a:moveTo>
                  <a:pt x="0" y="0"/>
                </a:moveTo>
                <a:lnTo>
                  <a:pt x="326129" y="0"/>
                </a:lnTo>
              </a:path>
            </a:pathLst>
          </a:custGeom>
          <a:ln w="2988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942324" y="1119369"/>
            <a:ext cx="856498" cy="0"/>
          </a:xfrm>
          <a:custGeom>
            <a:avLst/>
            <a:gdLst/>
            <a:ahLst/>
            <a:cxnLst/>
            <a:rect l="l" t="t" r="r" b="b"/>
            <a:pathLst>
              <a:path w="856498" h="0">
                <a:moveTo>
                  <a:pt x="0" y="0"/>
                </a:moveTo>
                <a:lnTo>
                  <a:pt x="856498" y="0"/>
                </a:lnTo>
              </a:path>
            </a:pathLst>
          </a:custGeom>
          <a:ln w="74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5078722" y="1119369"/>
            <a:ext cx="0" cy="351277"/>
          </a:xfrm>
          <a:custGeom>
            <a:avLst/>
            <a:gdLst/>
            <a:ahLst/>
            <a:cxnLst/>
            <a:rect l="l" t="t" r="r" b="b"/>
            <a:pathLst>
              <a:path w="0" h="351277">
                <a:moveTo>
                  <a:pt x="0" y="0"/>
                </a:moveTo>
                <a:lnTo>
                  <a:pt x="0" y="351277"/>
                </a:lnTo>
              </a:path>
            </a:pathLst>
          </a:custGeom>
          <a:ln w="75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5078722" y="1545322"/>
            <a:ext cx="0" cy="351290"/>
          </a:xfrm>
          <a:custGeom>
            <a:avLst/>
            <a:gdLst/>
            <a:ahLst/>
            <a:cxnLst/>
            <a:rect l="l" t="t" r="r" b="b"/>
            <a:pathLst>
              <a:path w="0" h="351290">
                <a:moveTo>
                  <a:pt x="0" y="0"/>
                </a:moveTo>
                <a:lnTo>
                  <a:pt x="0" y="351290"/>
                </a:lnTo>
              </a:path>
            </a:pathLst>
          </a:custGeom>
          <a:ln w="75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4563628" y="1052309"/>
            <a:ext cx="385565" cy="140967"/>
          </a:xfrm>
          <a:custGeom>
            <a:avLst/>
            <a:gdLst/>
            <a:ahLst/>
            <a:cxnLst/>
            <a:rect l="l" t="t" r="r" b="b"/>
            <a:pathLst>
              <a:path w="385565" h="140967">
                <a:moveTo>
                  <a:pt x="385565" y="0"/>
                </a:moveTo>
                <a:lnTo>
                  <a:pt x="0" y="0"/>
                </a:lnTo>
                <a:lnTo>
                  <a:pt x="0" y="140967"/>
                </a:lnTo>
                <a:lnTo>
                  <a:pt x="385565" y="140967"/>
                </a:lnTo>
                <a:lnTo>
                  <a:pt x="385565" y="0"/>
                </a:lnTo>
                <a:close/>
              </a:path>
            </a:pathLst>
          </a:custGeom>
          <a:ln w="748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449311" y="1119369"/>
            <a:ext cx="114304" cy="0"/>
          </a:xfrm>
          <a:custGeom>
            <a:avLst/>
            <a:gdLst/>
            <a:ahLst/>
            <a:cxnLst/>
            <a:rect l="l" t="t" r="r" b="b"/>
            <a:pathLst>
              <a:path w="114304" h="0">
                <a:moveTo>
                  <a:pt x="0" y="0"/>
                </a:moveTo>
                <a:lnTo>
                  <a:pt x="113474" y="0"/>
                </a:lnTo>
              </a:path>
            </a:pathLst>
          </a:custGeom>
          <a:ln w="74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5" name="object 175"/>
          <p:cNvSpPr txBox="1"/>
          <p:nvPr/>
        </p:nvSpPr>
        <p:spPr>
          <a:xfrm>
            <a:off x="958850" y="518155"/>
            <a:ext cx="387794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Получили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параметры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двух простых четырехполюсников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653142" y="8306912"/>
          <a:ext cx="683959" cy="885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78"/>
                <a:gridCol w="92963"/>
                <a:gridCol w="92963"/>
                <a:gridCol w="238515"/>
              </a:tblGrid>
              <a:tr h="219465">
                <a:tc gridSpan="2">
                  <a:txBody>
                    <a:bodyPr/>
                    <a:lstStyle/>
                    <a:p>
                      <a:pPr/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8490">
                      <a:solidFill>
                        <a:srgbClr val="000000"/>
                      </a:solidFill>
                      <a:prstDash val="solid"/>
                    </a:lnR>
                    <a:lnT w="84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490">
                      <a:solidFill>
                        <a:srgbClr val="000000"/>
                      </a:solidFill>
                      <a:prstDash val="solid"/>
                    </a:lnL>
                    <a:lnT w="84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5775">
                <a:tc>
                  <a:txBody>
                    <a:bodyPr/>
                    <a:lstStyle/>
                    <a:p>
                      <a:pPr/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8481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481">
                      <a:solidFill>
                        <a:srgbClr val="000000"/>
                      </a:solidFill>
                      <a:prstDash val="solid"/>
                    </a:lnL>
                    <a:lnR w="8481">
                      <a:solidFill>
                        <a:srgbClr val="000000"/>
                      </a:solidFill>
                      <a:prstDash val="solid"/>
                    </a:lnR>
                    <a:lnT w="8481">
                      <a:solidFill>
                        <a:srgbClr val="000000"/>
                      </a:solidFill>
                      <a:prstDash val="solid"/>
                    </a:lnT>
                    <a:lnB w="84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dirty="0" sz="1050" spc="-80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13888" sz="900">
                          <a:latin typeface="Times New Roman"/>
                          <a:cs typeface="Times New Roman"/>
                        </a:rPr>
                        <a:t>1</a:t>
                      </a:r>
                      <a:endParaRPr baseline="-13888"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481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11823">
                <a:tc gridSpan="2">
                  <a:txBody>
                    <a:bodyPr/>
                    <a:lstStyle/>
                    <a:p>
                      <a:pPr/>
                      <a:endParaRPr baseline="-13888"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8490">
                      <a:solidFill>
                        <a:srgbClr val="000000"/>
                      </a:solidFill>
                      <a:prstDash val="solid"/>
                    </a:lnR>
                    <a:lnB w="84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baseline="-13888"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8490">
                      <a:solidFill>
                        <a:srgbClr val="000000"/>
                      </a:solidFill>
                      <a:prstDash val="solid"/>
                    </a:lnL>
                    <a:lnB w="84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08" name="object 108"/>
          <p:cNvGraphicFramePr>
            <a:graphicFrameLocks noGrp="1"/>
          </p:cNvGraphicFramePr>
          <p:nvPr/>
        </p:nvGraphicFramePr>
        <p:xfrm>
          <a:off x="2448011" y="3974304"/>
          <a:ext cx="1424290" cy="1219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347"/>
                <a:gridCol w="495290"/>
                <a:gridCol w="461773"/>
              </a:tblGrid>
              <a:tr h="236970"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1253">
                      <a:solidFill>
                        <a:srgbClr val="000000"/>
                      </a:solidFill>
                      <a:prstDash val="solid"/>
                    </a:lnR>
                    <a:lnB w="112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</a:pPr>
                      <a:r>
                        <a:rPr dirty="0" sz="1400" spc="1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'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R w="11255">
                      <a:solidFill>
                        <a:srgbClr val="000000"/>
                      </a:solidFill>
                      <a:prstDash val="solid"/>
                    </a:lnR>
                    <a:lnT w="11255">
                      <a:solidFill>
                        <a:srgbClr val="000000"/>
                      </a:solidFill>
                      <a:prstDash val="solid"/>
                    </a:lnT>
                    <a:lnB w="1125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1255">
                      <a:solidFill>
                        <a:srgbClr val="000000"/>
                      </a:solidFill>
                      <a:prstDash val="solid"/>
                    </a:lnL>
                    <a:lnB w="112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3804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baseline="3968" sz="2100" spc="52" i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8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" sz="2100">
                          <a:latin typeface="Times New Roman"/>
                          <a:cs typeface="Times New Roman"/>
                        </a:rPr>
                        <a:t>'</a:t>
                      </a:r>
                      <a:endParaRPr baseline="3968"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1253">
                      <a:solidFill>
                        <a:srgbClr val="000000"/>
                      </a:solidFill>
                      <a:prstDash val="solid"/>
                    </a:lnR>
                    <a:lnT w="11281">
                      <a:solidFill>
                        <a:srgbClr val="000000"/>
                      </a:solidFill>
                      <a:prstDash val="solid"/>
                    </a:lnT>
                    <a:lnB w="112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R w="11255">
                      <a:solidFill>
                        <a:srgbClr val="000000"/>
                      </a:solidFill>
                      <a:prstDash val="solid"/>
                    </a:lnR>
                    <a:lnT w="11255">
                      <a:solidFill>
                        <a:srgbClr val="000000"/>
                      </a:solidFill>
                      <a:prstDash val="solid"/>
                    </a:lnT>
                    <a:lnB w="1125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</a:pPr>
                      <a:r>
                        <a:rPr dirty="0" sz="1400" spc="35" i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baseline="-13888" sz="1200" spc="6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'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1255">
                      <a:solidFill>
                        <a:srgbClr val="000000"/>
                      </a:solidFill>
                      <a:prstDash val="solid"/>
                    </a:lnL>
                    <a:lnT w="11281">
                      <a:solidFill>
                        <a:srgbClr val="000000"/>
                      </a:solidFill>
                      <a:prstDash val="solid"/>
                    </a:lnT>
                    <a:lnB w="112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6983"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1253">
                      <a:solidFill>
                        <a:srgbClr val="000000"/>
                      </a:solidFill>
                      <a:prstDash val="solid"/>
                    </a:lnR>
                    <a:lnT w="1128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R w="11255">
                      <a:solidFill>
                        <a:srgbClr val="000000"/>
                      </a:solidFill>
                      <a:prstDash val="solid"/>
                    </a:lnR>
                    <a:lnT w="11255">
                      <a:solidFill>
                        <a:srgbClr val="000000"/>
                      </a:solidFill>
                      <a:prstDash val="solid"/>
                    </a:lnT>
                    <a:lnB w="1125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T w="1128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11" name="object 111"/>
          <p:cNvGraphicFramePr>
            <a:graphicFrameLocks noGrp="1"/>
          </p:cNvGraphicFramePr>
          <p:nvPr/>
        </p:nvGraphicFramePr>
        <p:xfrm>
          <a:off x="4237948" y="3974305"/>
          <a:ext cx="1423529" cy="1219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012"/>
                <a:gridCol w="495303"/>
                <a:gridCol w="450334"/>
              </a:tblGrid>
              <a:tr h="236970"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1253">
                      <a:solidFill>
                        <a:srgbClr val="000000"/>
                      </a:solidFill>
                      <a:prstDash val="solid"/>
                    </a:lnR>
                    <a:lnB w="112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dirty="0" sz="1400" spc="10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''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R w="11253">
                      <a:solidFill>
                        <a:srgbClr val="000000"/>
                      </a:solidFill>
                      <a:prstDash val="solid"/>
                    </a:lnR>
                    <a:lnT w="11253">
                      <a:solidFill>
                        <a:srgbClr val="000000"/>
                      </a:solidFill>
                      <a:prstDash val="solid"/>
                    </a:lnT>
                    <a:lnB w="1125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B w="112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3804"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</a:pPr>
                      <a:r>
                        <a:rPr dirty="0" sz="1400" spc="40" i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baseline="-13888" sz="1200" spc="52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''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1253">
                      <a:solidFill>
                        <a:srgbClr val="000000"/>
                      </a:solidFill>
                      <a:prstDash val="solid"/>
                    </a:lnR>
                    <a:lnT w="11281">
                      <a:solidFill>
                        <a:srgbClr val="000000"/>
                      </a:solidFill>
                      <a:prstDash val="solid"/>
                    </a:lnT>
                    <a:lnB w="112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R w="11253">
                      <a:solidFill>
                        <a:srgbClr val="000000"/>
                      </a:solidFill>
                      <a:prstDash val="solid"/>
                    </a:lnR>
                    <a:lnT w="11253">
                      <a:solidFill>
                        <a:srgbClr val="000000"/>
                      </a:solidFill>
                      <a:prstDash val="solid"/>
                    </a:lnT>
                    <a:lnB w="1125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dirty="0" sz="1400" spc="30" i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baseline="-13888" sz="1200" spc="6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''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T w="11281">
                      <a:solidFill>
                        <a:srgbClr val="000000"/>
                      </a:solidFill>
                      <a:prstDash val="solid"/>
                    </a:lnT>
                    <a:lnB w="112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6983"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1253">
                      <a:solidFill>
                        <a:srgbClr val="000000"/>
                      </a:solidFill>
                      <a:prstDash val="solid"/>
                    </a:lnR>
                    <a:lnT w="1128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R w="11253">
                      <a:solidFill>
                        <a:srgbClr val="000000"/>
                      </a:solidFill>
                      <a:prstDash val="solid"/>
                    </a:lnR>
                    <a:lnT w="11253">
                      <a:solidFill>
                        <a:srgbClr val="000000"/>
                      </a:solidFill>
                      <a:prstDash val="solid"/>
                    </a:lnT>
                    <a:lnB w="1125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1253">
                      <a:solidFill>
                        <a:srgbClr val="000000"/>
                      </a:solidFill>
                      <a:prstDash val="solid"/>
                    </a:lnL>
                    <a:lnT w="1128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54" name="object 154"/>
          <p:cNvGraphicFramePr>
            <a:graphicFrameLocks noGrp="1"/>
          </p:cNvGraphicFramePr>
          <p:nvPr/>
        </p:nvGraphicFramePr>
        <p:xfrm>
          <a:off x="2307403" y="1115631"/>
          <a:ext cx="1360713" cy="784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971"/>
                <a:gridCol w="75439"/>
                <a:gridCol w="90676"/>
                <a:gridCol w="629411"/>
              </a:tblGrid>
              <a:tr h="194310">
                <a:tc gridSpan="2">
                  <a:txBody>
                    <a:bodyPr/>
                    <a:lstStyle/>
                    <a:p>
                      <a:pPr/>
                      <a:endParaRPr baseline="-11111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586">
                      <a:solidFill>
                        <a:srgbClr val="000000"/>
                      </a:solidFill>
                      <a:prstDash val="solid"/>
                    </a:lnR>
                    <a:lnT w="7476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baseline="-11111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586">
                      <a:solidFill>
                        <a:srgbClr val="000000"/>
                      </a:solidFill>
                      <a:prstDash val="solid"/>
                    </a:lnL>
                    <a:lnT w="7476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5480">
                <a:tc>
                  <a:txBody>
                    <a:bodyPr/>
                    <a:lstStyle/>
                    <a:p>
                      <a:pPr/>
                      <a:endParaRPr baseline="-11111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57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/>
                      <a:endParaRPr baseline="-11111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570">
                      <a:solidFill>
                        <a:srgbClr val="000000"/>
                      </a:solidFill>
                      <a:prstDash val="solid"/>
                    </a:lnL>
                    <a:lnR w="7570">
                      <a:solidFill>
                        <a:srgbClr val="000000"/>
                      </a:solidFill>
                      <a:prstDash val="solid"/>
                    </a:lnR>
                    <a:lnT w="7570">
                      <a:solidFill>
                        <a:srgbClr val="000000"/>
                      </a:solidFill>
                      <a:prstDash val="solid"/>
                    </a:lnT>
                    <a:lnB w="75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dirty="0" sz="950" spc="-70" i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baseline="-11111" sz="750">
                          <a:latin typeface="Times New Roman"/>
                          <a:cs typeface="Times New Roman"/>
                        </a:rPr>
                        <a:t>1</a:t>
                      </a:r>
                      <a:endParaRPr baseline="-11111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57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87452">
                <a:tc gridSpan="2">
                  <a:txBody>
                    <a:bodyPr/>
                    <a:lstStyle/>
                    <a:p>
                      <a:pPr/>
                      <a:endParaRPr baseline="-11111"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586">
                      <a:solidFill>
                        <a:srgbClr val="000000"/>
                      </a:solidFill>
                      <a:prstDash val="solid"/>
                    </a:lnR>
                    <a:lnB w="747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950">
                          <a:latin typeface="Times New Roman"/>
                          <a:cs typeface="Times New Roman"/>
                        </a:rPr>
                        <a:t>4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586">
                      <a:solidFill>
                        <a:srgbClr val="000000"/>
                      </a:solidFill>
                      <a:prstDash val="solid"/>
                    </a:lnL>
                    <a:lnB w="747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8850" y="518155"/>
            <a:ext cx="66357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Получим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6005" y="831783"/>
            <a:ext cx="920750" cy="518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0">
              <a:lnSpc>
                <a:spcPct val="100000"/>
              </a:lnSpc>
              <a:tabLst>
                <a:tab pos="735965" algn="l"/>
              </a:tabLst>
            </a:pPr>
            <a:r>
              <a:rPr dirty="0" baseline="-9920" sz="2100" spc="-2129">
                <a:latin typeface="Meiryo"/>
                <a:cs typeface="Meiryo"/>
              </a:rPr>
              <a:t>⎛</a:t>
            </a:r>
            <a:r>
              <a:rPr dirty="0" baseline="-35714" sz="2100" spc="-1305">
                <a:latin typeface="Meiryo"/>
                <a:cs typeface="Meiryo"/>
              </a:rPr>
              <a:t>⎜</a:t>
            </a:r>
            <a:r>
              <a:rPr dirty="0" baseline="-35714" sz="2100" spc="37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	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baseline="-9920" sz="2100" spc="-2129">
                <a:latin typeface="Meiryo"/>
                <a:cs typeface="Meiryo"/>
              </a:rPr>
              <a:t>⎞</a:t>
            </a:r>
            <a:r>
              <a:rPr dirty="0" baseline="-35714" sz="2100" spc="-1305">
                <a:latin typeface="Meiryo"/>
                <a:cs typeface="Meiryo"/>
              </a:rPr>
              <a:t>⎟</a:t>
            </a:r>
            <a:endParaRPr baseline="-35714" sz="2100">
              <a:latin typeface="Meiryo"/>
              <a:cs typeface="Meiryo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1200" i="1">
                <a:latin typeface="Times New Roman"/>
                <a:cs typeface="Times New Roman"/>
              </a:rPr>
              <a:t>A' </a:t>
            </a:r>
            <a:r>
              <a:rPr dirty="0" sz="1200" spc="55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130">
                <a:latin typeface="Meiryo"/>
                <a:cs typeface="Meiryo"/>
              </a:rPr>
              <a:t> </a:t>
            </a:r>
            <a:r>
              <a:rPr dirty="0" baseline="-5952" sz="2100" spc="-1305">
                <a:latin typeface="Meiryo"/>
                <a:cs typeface="Meiryo"/>
              </a:rPr>
              <a:t>⎜</a:t>
            </a:r>
            <a:r>
              <a:rPr dirty="0" baseline="-5952" sz="2100" spc="-412">
                <a:latin typeface="Meiryo"/>
                <a:cs typeface="Meiryo"/>
              </a:rPr>
              <a:t> </a:t>
            </a:r>
            <a:r>
              <a:rPr dirty="0" baseline="4629" sz="1800" spc="-7" u="sng">
                <a:latin typeface="Times New Roman"/>
                <a:cs typeface="Times New Roman"/>
              </a:rPr>
              <a:t> </a:t>
            </a:r>
            <a:r>
              <a:rPr dirty="0" baseline="4629" sz="1800" u="sng">
                <a:latin typeface="Times New Roman"/>
                <a:cs typeface="Times New Roman"/>
              </a:rPr>
              <a:t>1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1308096"/>
            <a:ext cx="558800" cy="297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6250" algn="l"/>
              </a:tabLst>
            </a:pPr>
            <a:r>
              <a:rPr dirty="0" sz="1400" spc="-869">
                <a:latin typeface="Meiryo"/>
                <a:cs typeface="Meiryo"/>
              </a:rPr>
              <a:t>⎜</a:t>
            </a:r>
            <a:r>
              <a:rPr dirty="0" sz="1400" spc="-200">
                <a:latin typeface="Meiryo"/>
                <a:cs typeface="Meiryo"/>
              </a:rPr>
              <a:t> </a:t>
            </a:r>
            <a:r>
              <a:rPr dirty="0" baseline="-6944" sz="1800" spc="-30" i="1">
                <a:latin typeface="Times New Roman"/>
                <a:cs typeface="Times New Roman"/>
              </a:rPr>
              <a:t>r</a:t>
            </a:r>
            <a:r>
              <a:rPr dirty="0" baseline="-27777" sz="1800" i="1">
                <a:latin typeface="Times New Roman"/>
                <a:cs typeface="Times New Roman"/>
              </a:rPr>
              <a:t>1	</a:t>
            </a: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9905" y="1127502"/>
            <a:ext cx="196850" cy="297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800">
                <a:latin typeface="Times New Roman"/>
                <a:cs typeface="Times New Roman"/>
              </a:rPr>
              <a:t>1</a:t>
            </a:r>
            <a:r>
              <a:rPr dirty="0" baseline="-27777" sz="1800" spc="-150">
                <a:latin typeface="Times New Roman"/>
                <a:cs typeface="Times New Roman"/>
              </a:rPr>
              <a:t> </a:t>
            </a: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7955" y="1413252"/>
            <a:ext cx="55880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6250" algn="l"/>
              </a:tabLst>
            </a:pPr>
            <a:r>
              <a:rPr dirty="0" sz="1400" spc="-869">
                <a:latin typeface="Meiryo"/>
                <a:cs typeface="Meiryo"/>
              </a:rPr>
              <a:t>⎝</a:t>
            </a:r>
            <a:r>
              <a:rPr dirty="0" sz="1400" spc="-869">
                <a:latin typeface="Meiryo"/>
                <a:cs typeface="Meiryo"/>
              </a:rPr>
              <a:t>	</a:t>
            </a: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76850" y="962405"/>
            <a:ext cx="295655" cy="0"/>
          </a:xfrm>
          <a:custGeom>
            <a:avLst/>
            <a:gdLst/>
            <a:ahLst/>
            <a:cxnLst/>
            <a:rect l="l" t="t" r="r" b="b"/>
            <a:pathLst>
              <a:path w="295655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102636" y="1581244"/>
            <a:ext cx="29972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0833" sz="1800" spc="15" i="1">
                <a:latin typeface="Times New Roman"/>
                <a:cs typeface="Times New Roman"/>
              </a:rPr>
              <a:t>X</a:t>
            </a:r>
            <a:r>
              <a:rPr dirty="0" sz="1200" i="1">
                <a:latin typeface="Times New Roman"/>
                <a:cs typeface="Times New Roman"/>
              </a:rPr>
              <a:t>C2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96255" y="1514855"/>
            <a:ext cx="294894" cy="0"/>
          </a:xfrm>
          <a:custGeom>
            <a:avLst/>
            <a:gdLst/>
            <a:ahLst/>
            <a:cxnLst/>
            <a:rect l="l" t="t" r="r" b="b"/>
            <a:pathLst>
              <a:path w="294894" h="0">
                <a:moveTo>
                  <a:pt x="0" y="0"/>
                </a:moveTo>
                <a:lnTo>
                  <a:pt x="29489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16805" y="1108452"/>
            <a:ext cx="495300" cy="699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A'' </a:t>
            </a:r>
            <a:r>
              <a:rPr dirty="0" sz="1200" spc="95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130">
                <a:latin typeface="Meiryo"/>
                <a:cs typeface="Meiryo"/>
              </a:rPr>
              <a:t> </a:t>
            </a:r>
            <a:r>
              <a:rPr dirty="0" baseline="-5952" sz="2100" spc="-1305">
                <a:latin typeface="Meiryo"/>
                <a:cs typeface="Meiryo"/>
              </a:rPr>
              <a:t>⎜</a:t>
            </a:r>
            <a:endParaRPr baseline="-5952" sz="2100">
              <a:latin typeface="Meiryo"/>
              <a:cs typeface="Meiryo"/>
            </a:endParaRPr>
          </a:p>
          <a:p>
            <a:pPr algn="r" marR="6350">
              <a:lnSpc>
                <a:spcPts val="1570"/>
              </a:lnSpc>
            </a:pPr>
            <a:r>
              <a:rPr dirty="0" sz="1400" spc="-869">
                <a:latin typeface="Meiryo"/>
                <a:cs typeface="Meiryo"/>
              </a:rPr>
              <a:t>⎜</a:t>
            </a:r>
            <a:endParaRPr sz="1400">
              <a:latin typeface="Meiryo"/>
              <a:cs typeface="Meiryo"/>
            </a:endParaRPr>
          </a:p>
          <a:p>
            <a:pPr algn="r" marR="6350">
              <a:lnSpc>
                <a:spcPct val="100000"/>
              </a:lnSpc>
              <a:spcBef>
                <a:spcPts val="495"/>
              </a:spcBef>
            </a:pPr>
            <a:r>
              <a:rPr dirty="0" sz="1400" spc="-869">
                <a:latin typeface="Meiryo"/>
                <a:cs typeface="Meiryo"/>
              </a:rPr>
              <a:t>⎝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16855" y="848154"/>
            <a:ext cx="585470" cy="321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39370">
              <a:lnSpc>
                <a:spcPts val="122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130">
                <a:latin typeface="Meiryo"/>
                <a:cs typeface="Meiryo"/>
              </a:rPr>
              <a:t> </a:t>
            </a:r>
            <a:r>
              <a:rPr dirty="0" sz="1200" spc="-35" i="1">
                <a:latin typeface="Times New Roman"/>
                <a:cs typeface="Times New Roman"/>
              </a:rPr>
              <a:t>j</a:t>
            </a:r>
            <a:r>
              <a:rPr dirty="0" sz="1200" spc="-125">
                <a:latin typeface="Meiryo"/>
                <a:cs typeface="Meiryo"/>
              </a:rPr>
              <a:t>⋅</a:t>
            </a:r>
            <a:endParaRPr sz="1200">
              <a:latin typeface="Meiryo"/>
              <a:cs typeface="Meiryo"/>
            </a:endParaRPr>
          </a:p>
          <a:p>
            <a:pPr algn="ctr">
              <a:lnSpc>
                <a:spcPts val="1230"/>
              </a:lnSpc>
              <a:tabLst>
                <a:tab pos="466090" algn="l"/>
              </a:tabLst>
            </a:pPr>
            <a:r>
              <a:rPr dirty="0" sz="1400" spc="-869">
                <a:latin typeface="Meiryo"/>
                <a:cs typeface="Meiryo"/>
              </a:rPr>
              <a:t>⎜</a:t>
            </a:r>
            <a:r>
              <a:rPr dirty="0" sz="1400" spc="-869">
                <a:latin typeface="Meiryo"/>
                <a:cs typeface="Meiryo"/>
              </a:rPr>
              <a:t>	</a:t>
            </a:r>
            <a:r>
              <a:rPr dirty="0" sz="1200" spc="-869" i="1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0257" y="685795"/>
            <a:ext cx="159385" cy="252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 i="1">
                <a:latin typeface="Times New Roman"/>
                <a:cs typeface="Times New Roman"/>
              </a:rPr>
              <a:t>r</a:t>
            </a:r>
            <a:r>
              <a:rPr dirty="0" baseline="-20833" sz="1800" i="1">
                <a:latin typeface="Times New Roman"/>
                <a:cs typeface="Times New Roman"/>
              </a:rPr>
              <a:t>2</a:t>
            </a:r>
            <a:endParaRPr baseline="-20833"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78413" y="1028877"/>
            <a:ext cx="20447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C2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26128" y="1295393"/>
            <a:ext cx="6794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3250" y="822702"/>
            <a:ext cx="254000" cy="9855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ct val="100000"/>
              </a:lnSpc>
            </a:pPr>
            <a:r>
              <a:rPr dirty="0" sz="1200" spc="-20" i="1">
                <a:latin typeface="Times New Roman"/>
                <a:cs typeface="Times New Roman"/>
              </a:rPr>
              <a:t>r</a:t>
            </a:r>
            <a:r>
              <a:rPr dirty="0" baseline="-20833" sz="1800" i="1">
                <a:latin typeface="Times New Roman"/>
                <a:cs typeface="Times New Roman"/>
              </a:rPr>
              <a:t>2</a:t>
            </a:r>
            <a:r>
              <a:rPr dirty="0" baseline="-20833" sz="1800" spc="-150" i="1">
                <a:latin typeface="Times New Roman"/>
                <a:cs typeface="Times New Roman"/>
              </a:rPr>
              <a:t> </a:t>
            </a:r>
            <a:r>
              <a:rPr dirty="0" baseline="-37698" sz="2100" spc="-1305">
                <a:latin typeface="Meiryo"/>
                <a:cs typeface="Meiryo"/>
              </a:rPr>
              <a:t>⎟</a:t>
            </a:r>
            <a:endParaRPr baseline="-37698" sz="2100">
              <a:latin typeface="Meiryo"/>
              <a:cs typeface="Meiryo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algn="r" marR="6350">
              <a:lnSpc>
                <a:spcPts val="1664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  <a:p>
            <a:pPr algn="r" marR="6350">
              <a:lnSpc>
                <a:spcPts val="1435"/>
              </a:lnSpc>
            </a:pPr>
            <a:r>
              <a:rPr dirty="0" baseline="-25462" sz="1800">
                <a:latin typeface="Times New Roman"/>
                <a:cs typeface="Times New Roman"/>
              </a:rPr>
              <a:t>1</a:t>
            </a:r>
            <a:r>
              <a:rPr dirty="0" baseline="-25462" sz="1800" spc="179">
                <a:latin typeface="Times New Roman"/>
                <a:cs typeface="Times New Roman"/>
              </a:rPr>
              <a:t> </a:t>
            </a: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  <a:p>
            <a:pPr algn="r" marR="6350">
              <a:lnSpc>
                <a:spcPct val="100000"/>
              </a:lnSpc>
              <a:spcBef>
                <a:spcPts val="495"/>
              </a:spcBef>
            </a:pP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16855" y="689352"/>
            <a:ext cx="95250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420">
                <a:latin typeface="Meiryo"/>
                <a:cs typeface="Meiryo"/>
              </a:rPr>
              <a:t>⎛</a:t>
            </a:r>
            <a:r>
              <a:rPr dirty="0" baseline="-23809" sz="2100" spc="-1305">
                <a:latin typeface="Meiryo"/>
                <a:cs typeface="Meiryo"/>
              </a:rPr>
              <a:t>⎜</a:t>
            </a:r>
            <a:endParaRPr baseline="-23809" sz="2100">
              <a:latin typeface="Meiryo"/>
              <a:cs typeface="Meiry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42441" y="689419"/>
            <a:ext cx="95250" cy="299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420">
                <a:latin typeface="Meiryo"/>
                <a:cs typeface="Meiryo"/>
              </a:rPr>
              <a:t>⎞</a:t>
            </a:r>
            <a:r>
              <a:rPr dirty="0" baseline="-23809" sz="2100" spc="-1305">
                <a:latin typeface="Meiryo"/>
                <a:cs typeface="Meiryo"/>
              </a:rPr>
              <a:t>⎟</a:t>
            </a:r>
            <a:endParaRPr baseline="-23809" sz="2100">
              <a:latin typeface="Meiryo"/>
              <a:cs typeface="Meiry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58806" y="2194620"/>
            <a:ext cx="164338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Вычислим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параметры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87450" y="2569205"/>
            <a:ext cx="1569720" cy="201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-170">
                <a:latin typeface="Meiryo"/>
                <a:cs typeface="Meiryo"/>
              </a:rPr>
              <a:t>ω</a:t>
            </a:r>
            <a:r>
              <a:rPr dirty="0" sz="1250" spc="-12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2</a:t>
            </a:r>
            <a:r>
              <a:rPr dirty="0" baseline="2314" sz="1800" spc="-75">
                <a:latin typeface="Meiryo"/>
                <a:cs typeface="Meiryo"/>
              </a:rPr>
              <a:t>⋅</a:t>
            </a:r>
            <a:r>
              <a:rPr dirty="0" baseline="2222" sz="1875" spc="-52">
                <a:latin typeface="Meiryo"/>
                <a:cs typeface="Meiryo"/>
              </a:rPr>
              <a:t>π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165">
                <a:latin typeface="Meiryo"/>
                <a:cs typeface="Meiryo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f</a:t>
            </a:r>
            <a:r>
              <a:rPr dirty="0" baseline="2314" sz="1800" spc="172" i="1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=</a:t>
            </a:r>
            <a:r>
              <a:rPr dirty="0" baseline="2314" sz="1800" spc="75">
                <a:latin typeface="Meiryo"/>
                <a:cs typeface="Meiryo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7.5398</a:t>
            </a:r>
            <a:r>
              <a:rPr dirty="0" baseline="2314" sz="1800" spc="-135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×</a:t>
            </a:r>
            <a:r>
              <a:rPr dirty="0" baseline="2314" sz="1800" spc="-150">
                <a:latin typeface="Meiryo"/>
                <a:cs typeface="Meiryo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10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30500" y="2505452"/>
            <a:ext cx="92075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58838" y="2956604"/>
            <a:ext cx="1769745" cy="706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Для четырехполюсника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</a:pPr>
            <a:endParaRPr sz="1100"/>
          </a:p>
          <a:p>
            <a:pPr marL="869950">
              <a:lnSpc>
                <a:spcPct val="100000"/>
              </a:lnSpc>
            </a:pPr>
            <a:r>
              <a:rPr dirty="0" baseline="2314" sz="1800" spc="-30" i="1">
                <a:latin typeface="Times New Roman"/>
                <a:cs typeface="Times New Roman"/>
              </a:rPr>
              <a:t>r</a:t>
            </a:r>
            <a:r>
              <a:rPr dirty="0" baseline="-18518" sz="1800" i="1">
                <a:latin typeface="Times New Roman"/>
                <a:cs typeface="Times New Roman"/>
              </a:rPr>
              <a:t>1</a:t>
            </a:r>
            <a:r>
              <a:rPr dirty="0" baseline="-18518" sz="1800" spc="217" i="1">
                <a:latin typeface="Times New Roman"/>
                <a:cs typeface="Times New Roman"/>
              </a:rPr>
              <a:t> </a:t>
            </a:r>
            <a:r>
              <a:rPr dirty="0" baseline="2314" sz="1800" spc="-465">
                <a:latin typeface="Meiryo"/>
                <a:cs typeface="Meiryo"/>
              </a:rPr>
              <a:t>=</a:t>
            </a:r>
            <a:r>
              <a:rPr dirty="0" baseline="2314" sz="1800" spc="82">
                <a:latin typeface="Meiryo"/>
                <a:cs typeface="Meiryo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700 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35605" y="4156452"/>
            <a:ext cx="427990" cy="251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A' </a:t>
            </a:r>
            <a:r>
              <a:rPr dirty="0" sz="1200" spc="-95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50">
                <a:latin typeface="Meiryo"/>
                <a:cs typeface="Meiryo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⎜</a:t>
            </a:r>
            <a:endParaRPr baseline="-7936" sz="2100">
              <a:latin typeface="Meiryo"/>
              <a:cs typeface="Meiry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63929" y="4019492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68600" y="4327840"/>
            <a:ext cx="1282700" cy="251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97915" algn="l"/>
              </a:tabLst>
            </a:pPr>
            <a:r>
              <a:rPr dirty="0" baseline="-7936" sz="2100" spc="-1305">
                <a:latin typeface="Meiryo"/>
                <a:cs typeface="Meiryo"/>
              </a:rPr>
              <a:t>⎝</a:t>
            </a:r>
            <a:r>
              <a:rPr dirty="0" baseline="-7936" sz="2100" spc="-517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1.4286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	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⎠</a:t>
            </a:r>
            <a:endParaRPr baseline="-7936" sz="2100">
              <a:latin typeface="Meiryo"/>
              <a:cs typeface="Meiry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78586" y="4286246"/>
            <a:ext cx="19685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14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54419" y="3994154"/>
            <a:ext cx="19685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baseline="-9920" sz="2100" spc="-1305">
                <a:latin typeface="Meiryo"/>
                <a:cs typeface="Meiryo"/>
              </a:rPr>
              <a:t>⎞</a:t>
            </a:r>
            <a:endParaRPr baseline="-9920" sz="2100">
              <a:latin typeface="Meiryo"/>
              <a:cs typeface="Meiry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68600" y="402310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⎛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56558" y="418464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58900" y="5014001"/>
            <a:ext cx="179451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Для четырехполюсника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II 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39900" y="5543546"/>
            <a:ext cx="589280" cy="252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 i="1">
                <a:latin typeface="Times New Roman"/>
                <a:cs typeface="Times New Roman"/>
              </a:rPr>
              <a:t>r</a:t>
            </a:r>
            <a:r>
              <a:rPr dirty="0" baseline="-20833" sz="1800" i="1">
                <a:latin typeface="Times New Roman"/>
                <a:cs typeface="Times New Roman"/>
              </a:rPr>
              <a:t>2</a:t>
            </a:r>
            <a:r>
              <a:rPr dirty="0" baseline="-20833" sz="1800" spc="217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5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16881" y="5547371"/>
            <a:ext cx="66421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64515" algn="l"/>
              </a:tabLst>
            </a:pPr>
            <a:r>
              <a:rPr dirty="0" sz="1200">
                <a:latin typeface="Times New Roman"/>
                <a:cs typeface="Times New Roman"/>
              </a:rPr>
              <a:t>Ом</a:t>
            </a:r>
            <a:r>
              <a:rPr dirty="0" sz="1200">
                <a:latin typeface="Times New Roman"/>
                <a:cs typeface="Times New Roman"/>
              </a:rPr>
              <a:t>;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	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97555" y="5670546"/>
            <a:ext cx="70167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5440" algn="l"/>
              </a:tabLst>
            </a:pPr>
            <a:r>
              <a:rPr dirty="0" baseline="6172" sz="1350" spc="-15" i="1">
                <a:latin typeface="Times New Roman"/>
                <a:cs typeface="Times New Roman"/>
              </a:rPr>
              <a:t>C2</a:t>
            </a:r>
            <a:r>
              <a:rPr dirty="0" baseline="6172" sz="1350" spc="-15" i="1">
                <a:latin typeface="Times New Roman"/>
                <a:cs typeface="Times New Roman"/>
              </a:rPr>
              <a:t>	</a:t>
            </a:r>
            <a:r>
              <a:rPr dirty="0" sz="1250" spc="-95">
                <a:latin typeface="Meiryo"/>
                <a:cs typeface="Meiryo"/>
              </a:rPr>
              <a:t>ω</a:t>
            </a:r>
            <a:r>
              <a:rPr dirty="0" sz="1200" spc="-50">
                <a:latin typeface="Meiryo"/>
                <a:cs typeface="Meiryo"/>
              </a:rPr>
              <a:t>⋅</a:t>
            </a:r>
            <a:r>
              <a:rPr dirty="0" sz="1200" spc="15" i="1">
                <a:latin typeface="Times New Roman"/>
                <a:cs typeface="Times New Roman"/>
              </a:rPr>
              <a:t>C</a:t>
            </a:r>
            <a:r>
              <a:rPr dirty="0" baseline="-20833" sz="1800" i="1">
                <a:latin typeface="Times New Roman"/>
                <a:cs typeface="Times New Roman"/>
              </a:rPr>
              <a:t>2</a:t>
            </a:r>
            <a:endParaRPr baseline="-20833"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63900" y="5439152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134105" y="5657850"/>
            <a:ext cx="352044" cy="0"/>
          </a:xfrm>
          <a:custGeom>
            <a:avLst/>
            <a:gdLst/>
            <a:ahLst/>
            <a:cxnLst/>
            <a:rect l="l" t="t" r="r" b="b"/>
            <a:pathLst>
              <a:path w="352044" h="0">
                <a:moveTo>
                  <a:pt x="0" y="0"/>
                </a:moveTo>
                <a:lnTo>
                  <a:pt x="35204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549674" y="5547371"/>
            <a:ext cx="90995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314" sz="1800" spc="-465">
                <a:latin typeface="Meiryo"/>
                <a:cs typeface="Meiryo"/>
              </a:rPr>
              <a:t>=</a:t>
            </a:r>
            <a:r>
              <a:rPr dirty="0" baseline="2314" sz="1800" spc="82">
                <a:latin typeface="Meiryo"/>
                <a:cs typeface="Meiryo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18.947 </a:t>
            </a:r>
            <a:r>
              <a:rPr dirty="0" baseline="2314" sz="1800" spc="-2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Ом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07005" y="6391652"/>
            <a:ext cx="33845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A'' </a:t>
            </a:r>
            <a:r>
              <a:rPr dirty="0" sz="1200" spc="-55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40450" y="6258367"/>
            <a:ext cx="72707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36.945j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78100" y="6565949"/>
            <a:ext cx="79819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9920" sz="2100" spc="-1305">
                <a:latin typeface="Meiryo"/>
                <a:cs typeface="Meiryo"/>
              </a:rPr>
              <a:t>⎝</a:t>
            </a:r>
            <a:r>
              <a:rPr dirty="0" baseline="-9920" sz="2100" spc="-517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5.278j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49986" y="6525001"/>
            <a:ext cx="19685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14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25819" y="6258312"/>
            <a:ext cx="407034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7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06850" y="6146794"/>
            <a:ext cx="187960" cy="271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latin typeface="Times New Roman"/>
                <a:cs typeface="Times New Roman"/>
              </a:rPr>
              <a:t>2</a:t>
            </a:r>
            <a:r>
              <a:rPr dirty="0" sz="1050" spc="-60">
                <a:latin typeface="Times New Roman"/>
                <a:cs typeface="Times New Roman"/>
              </a:rPr>
              <a:t> </a:t>
            </a:r>
            <a:r>
              <a:rPr dirty="0" baseline="-15873" sz="2100" spc="-1305">
                <a:latin typeface="Meiryo"/>
                <a:cs typeface="Meiryo"/>
              </a:rPr>
              <a:t>⎞</a:t>
            </a:r>
            <a:endParaRPr baseline="-15873" sz="2100">
              <a:latin typeface="Meiryo"/>
              <a:cs typeface="Meiry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07212" y="6591284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78100" y="619480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⎛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78100" y="6299194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⎜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78100" y="64805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⎜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99814" y="6299194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99814" y="64805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99814" y="6594851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58850" y="7198359"/>
            <a:ext cx="914400" cy="24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A</a:t>
            </a:r>
            <a:r>
              <a:rPr dirty="0" baseline="2314" sz="1800" spc="82" i="1">
                <a:latin typeface="Times New Roman"/>
                <a:cs typeface="Times New Roman"/>
              </a:rPr>
              <a:t>'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390">
                <a:latin typeface="Meiryo"/>
                <a:cs typeface="Meiryo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A''</a:t>
            </a:r>
            <a:r>
              <a:rPr dirty="0" baseline="2314" sz="1800" spc="37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⎜</a:t>
            </a:r>
            <a:endParaRPr baseline="-7936" sz="2100">
              <a:latin typeface="Meiryo"/>
              <a:cs typeface="Meiry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73300" y="7058401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78000" y="7365984"/>
            <a:ext cx="836294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9920" sz="2100" spc="-1305">
                <a:latin typeface="Meiryo"/>
                <a:cs typeface="Meiryo"/>
              </a:rPr>
              <a:t>⎝</a:t>
            </a:r>
            <a:r>
              <a:rPr dirty="0" baseline="-9920" sz="2100" spc="-517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1.4286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87986" y="7325100"/>
            <a:ext cx="19685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14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63819" y="7033012"/>
            <a:ext cx="323850" cy="251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⎞</a:t>
            </a:r>
            <a:r>
              <a:rPr dirty="0" baseline="-7936" sz="2100" spc="-44">
                <a:latin typeface="Meiryo"/>
                <a:cs typeface="Meiryo"/>
              </a:rPr>
              <a:t> </a:t>
            </a:r>
            <a:r>
              <a:rPr dirty="0" baseline="3968" sz="2100" spc="-1305">
                <a:latin typeface="Meiryo"/>
                <a:cs typeface="Meiryo"/>
              </a:rPr>
              <a:t>⎛</a:t>
            </a:r>
            <a:endParaRPr baseline="3968" sz="2100">
              <a:latin typeface="Meiryo"/>
              <a:cs typeface="Meiry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863819" y="7394950"/>
            <a:ext cx="1026794" cy="251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574" sz="1800">
                <a:latin typeface="Times New Roman"/>
                <a:cs typeface="Times New Roman"/>
              </a:rPr>
              <a:t>1</a:t>
            </a:r>
            <a:r>
              <a:rPr dirty="0" baseline="11574" sz="1800" spc="-150">
                <a:latin typeface="Times New Roman"/>
                <a:cs typeface="Times New Roman"/>
              </a:rPr>
              <a:t> </a:t>
            </a:r>
            <a:r>
              <a:rPr dirty="0" sz="1400" spc="-869">
                <a:latin typeface="Meiryo"/>
                <a:cs typeface="Meiryo"/>
              </a:rPr>
              <a:t>⎠</a:t>
            </a:r>
            <a:r>
              <a:rPr dirty="0" sz="1400" spc="-30">
                <a:latin typeface="Meiryo"/>
                <a:cs typeface="Meiryo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⎝</a:t>
            </a:r>
            <a:r>
              <a:rPr dirty="0" baseline="-7936" sz="2100" spc="-517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5.278j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78000" y="7061195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⎛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65957" y="7194545"/>
            <a:ext cx="221615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9920" sz="2100" spc="-1192">
                <a:latin typeface="Meiryo"/>
                <a:cs typeface="Meiryo"/>
              </a:rPr>
              <a:t>⎟</a:t>
            </a:r>
            <a:r>
              <a:rPr dirty="0" sz="1200" spc="-55">
                <a:latin typeface="Meiryo"/>
                <a:cs typeface="Meiryo"/>
              </a:rPr>
              <a:t>⋅</a:t>
            </a:r>
            <a:r>
              <a:rPr dirty="0" baseline="-35714" sz="2100" spc="-1305">
                <a:latin typeface="Meiryo"/>
                <a:cs typeface="Meiryo"/>
              </a:rPr>
              <a:t>⎜</a:t>
            </a:r>
            <a:endParaRPr baseline="-35714" sz="2100">
              <a:latin typeface="Meiryo"/>
              <a:cs typeface="Meiry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54755" y="7086595"/>
            <a:ext cx="72707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36.945j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864336" y="7353295"/>
            <a:ext cx="19685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14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40169" y="7086603"/>
            <a:ext cx="407034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7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521200" y="7020301"/>
            <a:ext cx="92075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321562" y="7420342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92450" y="7128251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⎜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14087" y="7023009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⎞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614164" y="7128251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14164" y="7198370"/>
            <a:ext cx="21971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730" sz="2100" spc="-1305">
                <a:latin typeface="Meiryo"/>
                <a:cs typeface="Meiryo"/>
              </a:rPr>
              <a:t>⎟</a:t>
            </a:r>
            <a:r>
              <a:rPr dirty="0" baseline="-33730" sz="2100" spc="-262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14164" y="7423145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58850" y="7909301"/>
            <a:ext cx="238125" cy="290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5462" sz="1800">
                <a:latin typeface="Times New Roman"/>
                <a:cs typeface="Times New Roman"/>
              </a:rPr>
              <a:t>=</a:t>
            </a:r>
            <a:r>
              <a:rPr dirty="0" baseline="-25462" sz="1800" spc="217">
                <a:latin typeface="Times New Roman"/>
                <a:cs typeface="Times New Roman"/>
              </a:rPr>
              <a:t> </a:t>
            </a:r>
            <a:r>
              <a:rPr dirty="0" sz="1400" spc="-869">
                <a:latin typeface="Meiryo"/>
                <a:cs typeface="Meiryo"/>
              </a:rPr>
              <a:t>⎢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16455" y="7746996"/>
            <a:ext cx="1997710" cy="316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85"/>
              </a:lnSpc>
            </a:pPr>
            <a:r>
              <a:rPr dirty="0" sz="1200" spc="-5">
                <a:latin typeface="Times New Roman"/>
                <a:cs typeface="Times New Roman"/>
              </a:rPr>
              <a:t>1</a:t>
            </a:r>
            <a:r>
              <a:rPr dirty="0" sz="1200" spc="-55">
                <a:latin typeface="Meiryo"/>
                <a:cs typeface="Meiryo"/>
              </a:rPr>
              <a:t>⋅</a:t>
            </a:r>
            <a:r>
              <a:rPr dirty="0" sz="1200" spc="4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36.945</a:t>
            </a:r>
            <a:r>
              <a:rPr dirty="0" sz="1200" spc="-50">
                <a:latin typeface="Times New Roman"/>
                <a:cs typeface="Times New Roman"/>
              </a:rPr>
              <a:t>j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0</a:t>
            </a:r>
            <a:r>
              <a:rPr dirty="0" sz="1200" spc="-50">
                <a:latin typeface="Meiryo"/>
                <a:cs typeface="Meiryo"/>
              </a:rPr>
              <a:t>⋅</a:t>
            </a:r>
            <a:r>
              <a:rPr dirty="0" baseline="5167" sz="3225" spc="-637">
                <a:latin typeface="Meiryo"/>
                <a:cs typeface="Meiryo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5.278j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587693" y="7661651"/>
            <a:ext cx="250190" cy="732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05">
                <a:latin typeface="Meiryo"/>
                <a:cs typeface="Meiryo"/>
              </a:rPr>
              <a:t> </a:t>
            </a:r>
            <a:r>
              <a:rPr dirty="0" sz="1050" spc="-5">
                <a:latin typeface="Times New Roman"/>
                <a:cs typeface="Times New Roman"/>
              </a:rPr>
              <a:t>2</a:t>
            </a:r>
            <a:r>
              <a:rPr dirty="0" baseline="-11627" sz="3225" spc="-794">
                <a:latin typeface="Meiryo"/>
                <a:cs typeface="Meiryo"/>
              </a:rPr>
              <a:t>)</a:t>
            </a:r>
            <a:endParaRPr baseline="-11627" sz="3225">
              <a:latin typeface="Meiryo"/>
              <a:cs typeface="Meiryo"/>
            </a:endParaRPr>
          </a:p>
          <a:p>
            <a:pPr>
              <a:lnSpc>
                <a:spcPts val="650"/>
              </a:lnSpc>
              <a:spcBef>
                <a:spcPts val="19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ctr" marL="125730">
              <a:lnSpc>
                <a:spcPct val="100000"/>
              </a:lnSpc>
            </a:pPr>
            <a:r>
              <a:rPr dirty="0" sz="1200" spc="-310">
                <a:latin typeface="Meiryo"/>
                <a:cs typeface="Meiryo"/>
              </a:rPr>
              <a:t>×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102105" y="8175993"/>
            <a:ext cx="2004695" cy="601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936" sz="2100" spc="-1305">
                <a:latin typeface="Meiryo"/>
                <a:cs typeface="Meiryo"/>
              </a:rPr>
              <a:t>⎣</a:t>
            </a:r>
            <a:r>
              <a:rPr dirty="0" baseline="-7936" sz="2100" spc="-307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1.4286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baseline="37037" sz="1575">
                <a:latin typeface="Times New Roman"/>
                <a:cs typeface="Times New Roman"/>
              </a:rPr>
              <a:t>3</a:t>
            </a:r>
            <a:r>
              <a:rPr dirty="0" baseline="37037" sz="1575" spc="165">
                <a:latin typeface="Times New Roman"/>
                <a:cs typeface="Times New Roman"/>
              </a:rPr>
              <a:t> </a:t>
            </a:r>
            <a:r>
              <a:rPr dirty="0" sz="1200" spc="4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36.945</a:t>
            </a:r>
            <a:r>
              <a:rPr dirty="0" sz="1200" spc="-50">
                <a:latin typeface="Times New Roman"/>
                <a:cs typeface="Times New Roman"/>
              </a:rPr>
              <a:t>j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endParaRPr sz="1200">
              <a:latin typeface="Meiryo"/>
              <a:cs typeface="Meiryo"/>
            </a:endParaRPr>
          </a:p>
          <a:p>
            <a:pPr>
              <a:lnSpc>
                <a:spcPts val="500"/>
              </a:lnSpc>
              <a:spcBef>
                <a:spcPts val="20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4699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36.9j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997686" y="8134346"/>
            <a:ext cx="9906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endParaRPr sz="1050">
              <a:latin typeface="Meiryo"/>
              <a:cs typeface="Meiry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197605" y="8051796"/>
            <a:ext cx="125730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574" sz="1800" spc="-82">
                <a:latin typeface="Meiryo"/>
                <a:cs typeface="Meiryo"/>
              </a:rPr>
              <a:t>⋅</a:t>
            </a:r>
            <a:r>
              <a:rPr dirty="0" sz="2150" spc="-530">
                <a:latin typeface="Meiryo"/>
                <a:cs typeface="Meiryo"/>
              </a:rPr>
              <a:t>(</a:t>
            </a:r>
            <a:endParaRPr sz="2150">
              <a:latin typeface="Meiryo"/>
              <a:cs typeface="Meiry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169152" y="8051796"/>
            <a:ext cx="78740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50" spc="-530">
                <a:latin typeface="Meiryo"/>
                <a:cs typeface="Meiryo"/>
              </a:rPr>
              <a:t>)</a:t>
            </a:r>
            <a:endParaRPr sz="2150">
              <a:latin typeface="Meiryo"/>
              <a:cs typeface="Meiry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749736" y="7867654"/>
            <a:ext cx="78867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1</a:t>
            </a:r>
            <a:r>
              <a:rPr dirty="0" sz="1200" spc="-50">
                <a:latin typeface="Meiryo"/>
                <a:cs typeface="Meiryo"/>
              </a:rPr>
              <a:t>⋅</a:t>
            </a:r>
            <a:r>
              <a:rPr dirty="0" sz="1200">
                <a:latin typeface="Times New Roman"/>
                <a:cs typeface="Times New Roman"/>
              </a:rPr>
              <a:t>700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0</a:t>
            </a:r>
            <a:r>
              <a:rPr dirty="0" sz="1200" spc="-50">
                <a:latin typeface="Meiryo"/>
                <a:cs typeface="Meiryo"/>
              </a:rPr>
              <a:t>⋅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40548" y="8176001"/>
            <a:ext cx="1673225" cy="251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1.4286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37037" sz="1575">
                <a:latin typeface="Times New Roman"/>
                <a:cs typeface="Times New Roman"/>
              </a:rPr>
              <a:t>3</a:t>
            </a:r>
            <a:r>
              <a:rPr dirty="0" sz="1200" spc="-55">
                <a:latin typeface="Meiryo"/>
                <a:cs typeface="Meiryo"/>
              </a:rPr>
              <a:t>⋅</a:t>
            </a:r>
            <a:r>
              <a:rPr dirty="0" sz="1200">
                <a:latin typeface="Times New Roman"/>
                <a:cs typeface="Times New Roman"/>
              </a:rPr>
              <a:t>700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</a:t>
            </a:r>
            <a:r>
              <a:rPr dirty="0" sz="1200" spc="-55">
                <a:latin typeface="Meiryo"/>
                <a:cs typeface="Meiryo"/>
              </a:rPr>
              <a:t>⋅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⎦</a:t>
            </a:r>
            <a:endParaRPr baseline="-7936" sz="2100">
              <a:latin typeface="Meiryo"/>
              <a:cs typeface="Meiryo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064486" y="8134346"/>
            <a:ext cx="9906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endParaRPr sz="1050">
              <a:latin typeface="Meiryo"/>
              <a:cs typeface="Meiryo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02105" y="780414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⎡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102105" y="808989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⎢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918755" y="7804060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⎤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918708" y="7909301"/>
            <a:ext cx="219710" cy="290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⎥</a:t>
            </a:r>
            <a:r>
              <a:rPr dirty="0" sz="1400" spc="-175">
                <a:latin typeface="Meiryo"/>
                <a:cs typeface="Meiryo"/>
              </a:rPr>
              <a:t> </a:t>
            </a:r>
            <a:r>
              <a:rPr dirty="0" baseline="-25462" sz="1800">
                <a:latin typeface="Times New Roman"/>
                <a:cs typeface="Times New Roman"/>
              </a:rPr>
              <a:t>=</a:t>
            </a:r>
            <a:endParaRPr baseline="-25462" sz="1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918708" y="808989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⎥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58850" y="8722355"/>
            <a:ext cx="238125" cy="24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⎜</a:t>
            </a:r>
            <a:endParaRPr baseline="-7936" sz="2100">
              <a:latin typeface="Meiryo"/>
              <a:cs typeface="Meiryo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102105" y="8889984"/>
            <a:ext cx="165417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64640" algn="l"/>
              </a:tabLst>
            </a:pPr>
            <a:r>
              <a:rPr dirty="0" baseline="-9920" sz="2100" spc="-1305">
                <a:latin typeface="Meiryo"/>
                <a:cs typeface="Meiryo"/>
              </a:rPr>
              <a:t>⎝</a:t>
            </a:r>
            <a:r>
              <a:rPr dirty="0" baseline="-9920" sz="2100" spc="-52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1.43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baseline="34391" sz="1575">
                <a:latin typeface="Times New Roman"/>
                <a:cs typeface="Times New Roman"/>
              </a:rPr>
              <a:t>3</a:t>
            </a:r>
            <a:r>
              <a:rPr dirty="0" baseline="34391" sz="1575" spc="44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0.106j	</a:t>
            </a: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758892" y="8849101"/>
            <a:ext cx="9906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endParaRPr sz="1050">
              <a:latin typeface="Meiryo"/>
              <a:cs typeface="Meiryo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578151" y="8557014"/>
            <a:ext cx="349250" cy="414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700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⎞</a:t>
            </a:r>
            <a:endParaRPr baseline="-7936" sz="2100">
              <a:latin typeface="Meiryo"/>
              <a:cs typeface="Meiryo"/>
            </a:endParaRPr>
          </a:p>
          <a:p>
            <a:pPr algn="r" marR="6350">
              <a:lnSpc>
                <a:spcPts val="15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102105" y="858519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⎛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832607" y="89189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5050" y="746755"/>
            <a:ext cx="592772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314" sz="1800" spc="-15" b="1">
                <a:latin typeface="Times New Roman"/>
                <a:cs typeface="Times New Roman"/>
              </a:rPr>
              <a:t>Проверк</a:t>
            </a:r>
            <a:r>
              <a:rPr dirty="0" baseline="2314" sz="1800" spc="-30" b="1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Рассчитаем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параметры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четырехполюсника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рис</a:t>
            </a:r>
            <a:r>
              <a:rPr dirty="0" sz="1200">
                <a:latin typeface="Times New Roman"/>
                <a:cs typeface="Times New Roman"/>
              </a:rPr>
              <a:t>. 6) </a:t>
            </a:r>
            <a:r>
              <a:rPr dirty="0" sz="1200">
                <a:latin typeface="Times New Roman"/>
                <a:cs typeface="Times New Roman"/>
              </a:rPr>
              <a:t>по известной формуле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5520" y="1561338"/>
            <a:ext cx="173737" cy="368041"/>
          </a:xfrm>
          <a:custGeom>
            <a:avLst/>
            <a:gdLst/>
            <a:ahLst/>
            <a:cxnLst/>
            <a:rect l="l" t="t" r="r" b="b"/>
            <a:pathLst>
              <a:path w="173737" h="368041">
                <a:moveTo>
                  <a:pt x="173737" y="0"/>
                </a:moveTo>
                <a:lnTo>
                  <a:pt x="0" y="0"/>
                </a:lnTo>
                <a:lnTo>
                  <a:pt x="0" y="368041"/>
                </a:lnTo>
                <a:lnTo>
                  <a:pt x="173737" y="368041"/>
                </a:lnTo>
                <a:lnTo>
                  <a:pt x="173737" y="0"/>
                </a:lnTo>
                <a:close/>
              </a:path>
            </a:pathLst>
          </a:custGeom>
          <a:ln w="75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483105" y="1282441"/>
            <a:ext cx="432050" cy="142498"/>
          </a:xfrm>
          <a:custGeom>
            <a:avLst/>
            <a:gdLst/>
            <a:ahLst/>
            <a:cxnLst/>
            <a:rect l="l" t="t" r="r" b="b"/>
            <a:pathLst>
              <a:path w="432050" h="142498">
                <a:moveTo>
                  <a:pt x="432050" y="0"/>
                </a:moveTo>
                <a:lnTo>
                  <a:pt x="0" y="0"/>
                </a:lnTo>
                <a:lnTo>
                  <a:pt x="0" y="142498"/>
                </a:lnTo>
                <a:lnTo>
                  <a:pt x="432050" y="142498"/>
                </a:lnTo>
                <a:lnTo>
                  <a:pt x="432050" y="0"/>
                </a:lnTo>
                <a:close/>
              </a:path>
            </a:pathLst>
          </a:custGeom>
          <a:ln w="754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27177" y="1329626"/>
            <a:ext cx="50362" cy="48240"/>
          </a:xfrm>
          <a:custGeom>
            <a:avLst/>
            <a:gdLst/>
            <a:ahLst/>
            <a:cxnLst/>
            <a:rect l="l" t="t" r="r" b="b"/>
            <a:pathLst>
              <a:path w="50362" h="48240">
                <a:moveTo>
                  <a:pt x="36675" y="0"/>
                </a:moveTo>
                <a:lnTo>
                  <a:pt x="18568" y="457"/>
                </a:lnTo>
                <a:lnTo>
                  <a:pt x="6486" y="5734"/>
                </a:lnTo>
                <a:lnTo>
                  <a:pt x="0" y="14555"/>
                </a:lnTo>
                <a:lnTo>
                  <a:pt x="1739" y="31529"/>
                </a:lnTo>
                <a:lnTo>
                  <a:pt x="8527" y="42758"/>
                </a:lnTo>
                <a:lnTo>
                  <a:pt x="18932" y="48240"/>
                </a:lnTo>
                <a:lnTo>
                  <a:pt x="34929" y="45610"/>
                </a:lnTo>
                <a:lnTo>
                  <a:pt x="45514" y="37685"/>
                </a:lnTo>
                <a:lnTo>
                  <a:pt x="50179" y="26051"/>
                </a:lnTo>
                <a:lnTo>
                  <a:pt x="50362" y="22923"/>
                </a:lnTo>
                <a:lnTo>
                  <a:pt x="46591" y="9315"/>
                </a:lnTo>
                <a:lnTo>
                  <a:pt x="36675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26492" y="1335893"/>
            <a:ext cx="51806" cy="34665"/>
          </a:xfrm>
          <a:custGeom>
            <a:avLst/>
            <a:gdLst/>
            <a:ahLst/>
            <a:cxnLst/>
            <a:rect l="l" t="t" r="r" b="b"/>
            <a:pathLst>
              <a:path w="51806" h="34665">
                <a:moveTo>
                  <a:pt x="51806" y="17417"/>
                </a:moveTo>
                <a:lnTo>
                  <a:pt x="46624" y="6361"/>
                </a:lnTo>
                <a:lnTo>
                  <a:pt x="33822" y="0"/>
                </a:lnTo>
                <a:lnTo>
                  <a:pt x="15396" y="1674"/>
                </a:lnTo>
                <a:lnTo>
                  <a:pt x="4090" y="7646"/>
                </a:lnTo>
                <a:lnTo>
                  <a:pt x="0" y="16776"/>
                </a:lnTo>
                <a:lnTo>
                  <a:pt x="4838" y="27894"/>
                </a:lnTo>
                <a:lnTo>
                  <a:pt x="17306" y="34665"/>
                </a:lnTo>
                <a:lnTo>
                  <a:pt x="35599" y="33013"/>
                </a:lnTo>
                <a:lnTo>
                  <a:pt x="47221" y="27101"/>
                </a:lnTo>
                <a:lnTo>
                  <a:pt x="51758" y="18495"/>
                </a:lnTo>
                <a:lnTo>
                  <a:pt x="51806" y="17417"/>
                </a:lnTo>
                <a:close/>
              </a:path>
            </a:pathLst>
          </a:custGeom>
          <a:ln w="755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675093" y="1327482"/>
            <a:ext cx="59977" cy="51447"/>
          </a:xfrm>
          <a:custGeom>
            <a:avLst/>
            <a:gdLst/>
            <a:ahLst/>
            <a:cxnLst/>
            <a:rect l="l" t="t" r="r" b="b"/>
            <a:pathLst>
              <a:path w="59977" h="51447">
                <a:moveTo>
                  <a:pt x="59977" y="25828"/>
                </a:moveTo>
                <a:lnTo>
                  <a:pt x="56169" y="13230"/>
                </a:lnTo>
                <a:lnTo>
                  <a:pt x="46114" y="4085"/>
                </a:lnTo>
                <a:lnTo>
                  <a:pt x="31865" y="0"/>
                </a:lnTo>
                <a:lnTo>
                  <a:pt x="16160" y="2947"/>
                </a:lnTo>
                <a:lnTo>
                  <a:pt x="5143" y="10949"/>
                </a:lnTo>
                <a:lnTo>
                  <a:pt x="0" y="22528"/>
                </a:lnTo>
                <a:lnTo>
                  <a:pt x="3175" y="36486"/>
                </a:lnTo>
                <a:lnTo>
                  <a:pt x="12068" y="46538"/>
                </a:lnTo>
                <a:lnTo>
                  <a:pt x="25102" y="51447"/>
                </a:lnTo>
                <a:lnTo>
                  <a:pt x="41533" y="48795"/>
                </a:lnTo>
                <a:lnTo>
                  <a:pt x="53254" y="41417"/>
                </a:lnTo>
                <a:lnTo>
                  <a:pt x="59331" y="30936"/>
                </a:lnTo>
                <a:lnTo>
                  <a:pt x="59977" y="25828"/>
                </a:lnTo>
                <a:close/>
              </a:path>
            </a:pathLst>
          </a:custGeom>
          <a:ln w="75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672401" y="2114675"/>
            <a:ext cx="50982" cy="47945"/>
          </a:xfrm>
          <a:custGeom>
            <a:avLst/>
            <a:gdLst/>
            <a:ahLst/>
            <a:cxnLst/>
            <a:rect l="l" t="t" r="r" b="b"/>
            <a:pathLst>
              <a:path w="50982" h="47945">
                <a:moveTo>
                  <a:pt x="50982" y="22732"/>
                </a:moveTo>
                <a:lnTo>
                  <a:pt x="47111" y="9296"/>
                </a:lnTo>
                <a:lnTo>
                  <a:pt x="37073" y="0"/>
                </a:lnTo>
                <a:lnTo>
                  <a:pt x="18814" y="310"/>
                </a:lnTo>
                <a:lnTo>
                  <a:pt x="6615" y="5404"/>
                </a:lnTo>
                <a:lnTo>
                  <a:pt x="0" y="14028"/>
                </a:lnTo>
                <a:lnTo>
                  <a:pt x="1617" y="30773"/>
                </a:lnTo>
                <a:lnTo>
                  <a:pt x="8265" y="42171"/>
                </a:lnTo>
                <a:lnTo>
                  <a:pt x="18522" y="47945"/>
                </a:lnTo>
                <a:lnTo>
                  <a:pt x="34594" y="45349"/>
                </a:lnTo>
                <a:lnTo>
                  <a:pt x="45539" y="37563"/>
                </a:lnTo>
                <a:lnTo>
                  <a:pt x="50675" y="26474"/>
                </a:lnTo>
                <a:lnTo>
                  <a:pt x="50982" y="22732"/>
                </a:lnTo>
                <a:close/>
              </a:path>
            </a:pathLst>
          </a:custGeom>
          <a:ln w="756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672401" y="1330578"/>
            <a:ext cx="50982" cy="47945"/>
          </a:xfrm>
          <a:custGeom>
            <a:avLst/>
            <a:gdLst/>
            <a:ahLst/>
            <a:cxnLst/>
            <a:rect l="l" t="t" r="r" b="b"/>
            <a:pathLst>
              <a:path w="50982" h="47945">
                <a:moveTo>
                  <a:pt x="50982" y="22732"/>
                </a:moveTo>
                <a:lnTo>
                  <a:pt x="47111" y="9296"/>
                </a:lnTo>
                <a:lnTo>
                  <a:pt x="37073" y="0"/>
                </a:lnTo>
                <a:lnTo>
                  <a:pt x="18814" y="310"/>
                </a:lnTo>
                <a:lnTo>
                  <a:pt x="6615" y="5404"/>
                </a:lnTo>
                <a:lnTo>
                  <a:pt x="0" y="14028"/>
                </a:lnTo>
                <a:lnTo>
                  <a:pt x="1617" y="30773"/>
                </a:lnTo>
                <a:lnTo>
                  <a:pt x="8265" y="42171"/>
                </a:lnTo>
                <a:lnTo>
                  <a:pt x="18522" y="47945"/>
                </a:lnTo>
                <a:lnTo>
                  <a:pt x="34594" y="45349"/>
                </a:lnTo>
                <a:lnTo>
                  <a:pt x="45539" y="37563"/>
                </a:lnTo>
                <a:lnTo>
                  <a:pt x="50675" y="26474"/>
                </a:lnTo>
                <a:lnTo>
                  <a:pt x="50982" y="22732"/>
                </a:lnTo>
                <a:close/>
              </a:path>
            </a:pathLst>
          </a:custGeom>
          <a:ln w="756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675093" y="2111579"/>
            <a:ext cx="59977" cy="51447"/>
          </a:xfrm>
          <a:custGeom>
            <a:avLst/>
            <a:gdLst/>
            <a:ahLst/>
            <a:cxnLst/>
            <a:rect l="l" t="t" r="r" b="b"/>
            <a:pathLst>
              <a:path w="59977" h="51447">
                <a:moveTo>
                  <a:pt x="59977" y="25828"/>
                </a:moveTo>
                <a:lnTo>
                  <a:pt x="56169" y="13230"/>
                </a:lnTo>
                <a:lnTo>
                  <a:pt x="46114" y="4085"/>
                </a:lnTo>
                <a:lnTo>
                  <a:pt x="31865" y="0"/>
                </a:lnTo>
                <a:lnTo>
                  <a:pt x="16160" y="2947"/>
                </a:lnTo>
                <a:lnTo>
                  <a:pt x="5143" y="10949"/>
                </a:lnTo>
                <a:lnTo>
                  <a:pt x="0" y="22528"/>
                </a:lnTo>
                <a:lnTo>
                  <a:pt x="3175" y="36486"/>
                </a:lnTo>
                <a:lnTo>
                  <a:pt x="12068" y="46538"/>
                </a:lnTo>
                <a:lnTo>
                  <a:pt x="25102" y="51447"/>
                </a:lnTo>
                <a:lnTo>
                  <a:pt x="41533" y="48795"/>
                </a:lnTo>
                <a:lnTo>
                  <a:pt x="53254" y="41417"/>
                </a:lnTo>
                <a:lnTo>
                  <a:pt x="59331" y="30936"/>
                </a:lnTo>
                <a:lnTo>
                  <a:pt x="59977" y="25828"/>
                </a:lnTo>
                <a:close/>
              </a:path>
            </a:pathLst>
          </a:custGeom>
          <a:ln w="75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635250" y="1146552"/>
            <a:ext cx="2089785" cy="15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16125" algn="l"/>
              </a:tabLst>
            </a:pPr>
            <a:r>
              <a:rPr dirty="0" sz="950">
                <a:latin typeface="Times New Roman"/>
                <a:cs typeface="Times New Roman"/>
              </a:rPr>
              <a:t>1	</a:t>
            </a:r>
            <a:r>
              <a:rPr dirty="0" sz="95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35250" y="1930584"/>
            <a:ext cx="85725" cy="15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39289" y="1930584"/>
            <a:ext cx="85725" cy="15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58991" y="1561338"/>
            <a:ext cx="173737" cy="368041"/>
          </a:xfrm>
          <a:custGeom>
            <a:avLst/>
            <a:gdLst/>
            <a:ahLst/>
            <a:cxnLst/>
            <a:rect l="l" t="t" r="r" b="b"/>
            <a:pathLst>
              <a:path w="173737" h="368041">
                <a:moveTo>
                  <a:pt x="173737" y="0"/>
                </a:moveTo>
                <a:lnTo>
                  <a:pt x="0" y="0"/>
                </a:lnTo>
                <a:lnTo>
                  <a:pt x="0" y="368041"/>
                </a:lnTo>
                <a:lnTo>
                  <a:pt x="173737" y="368041"/>
                </a:lnTo>
                <a:lnTo>
                  <a:pt x="173737" y="0"/>
                </a:lnTo>
                <a:close/>
              </a:path>
            </a:pathLst>
          </a:custGeom>
          <a:ln w="75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220647" y="1329626"/>
            <a:ext cx="50362" cy="48240"/>
          </a:xfrm>
          <a:custGeom>
            <a:avLst/>
            <a:gdLst/>
            <a:ahLst/>
            <a:cxnLst/>
            <a:rect l="l" t="t" r="r" b="b"/>
            <a:pathLst>
              <a:path w="50362" h="48240">
                <a:moveTo>
                  <a:pt x="36675" y="0"/>
                </a:moveTo>
                <a:lnTo>
                  <a:pt x="18568" y="457"/>
                </a:lnTo>
                <a:lnTo>
                  <a:pt x="6486" y="5734"/>
                </a:lnTo>
                <a:lnTo>
                  <a:pt x="0" y="14555"/>
                </a:lnTo>
                <a:lnTo>
                  <a:pt x="1739" y="31529"/>
                </a:lnTo>
                <a:lnTo>
                  <a:pt x="8527" y="42758"/>
                </a:lnTo>
                <a:lnTo>
                  <a:pt x="18932" y="48240"/>
                </a:lnTo>
                <a:lnTo>
                  <a:pt x="34929" y="45610"/>
                </a:lnTo>
                <a:lnTo>
                  <a:pt x="45514" y="37685"/>
                </a:lnTo>
                <a:lnTo>
                  <a:pt x="50179" y="26051"/>
                </a:lnTo>
                <a:lnTo>
                  <a:pt x="50362" y="22923"/>
                </a:lnTo>
                <a:lnTo>
                  <a:pt x="46591" y="9315"/>
                </a:lnTo>
                <a:lnTo>
                  <a:pt x="36675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228257" y="1335414"/>
            <a:ext cx="43512" cy="34498"/>
          </a:xfrm>
          <a:custGeom>
            <a:avLst/>
            <a:gdLst/>
            <a:ahLst/>
            <a:cxnLst/>
            <a:rect l="l" t="t" r="r" b="b"/>
            <a:pathLst>
              <a:path w="43512" h="34498">
                <a:moveTo>
                  <a:pt x="43512" y="17896"/>
                </a:moveTo>
                <a:lnTo>
                  <a:pt x="38237" y="6107"/>
                </a:lnTo>
                <a:lnTo>
                  <a:pt x="25393" y="0"/>
                </a:lnTo>
                <a:lnTo>
                  <a:pt x="9013" y="2878"/>
                </a:lnTo>
                <a:lnTo>
                  <a:pt x="0" y="11261"/>
                </a:lnTo>
                <a:lnTo>
                  <a:pt x="2603" y="26272"/>
                </a:lnTo>
                <a:lnTo>
                  <a:pt x="11788" y="34498"/>
                </a:lnTo>
                <a:lnTo>
                  <a:pt x="29601" y="33077"/>
                </a:lnTo>
                <a:lnTo>
                  <a:pt x="40195" y="26718"/>
                </a:lnTo>
                <a:lnTo>
                  <a:pt x="43512" y="17896"/>
                </a:lnTo>
                <a:close/>
              </a:path>
            </a:pathLst>
          </a:custGeom>
          <a:ln w="756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27177" y="2113724"/>
            <a:ext cx="50362" cy="48240"/>
          </a:xfrm>
          <a:custGeom>
            <a:avLst/>
            <a:gdLst/>
            <a:ahLst/>
            <a:cxnLst/>
            <a:rect l="l" t="t" r="r" b="b"/>
            <a:pathLst>
              <a:path w="50362" h="48240">
                <a:moveTo>
                  <a:pt x="36675" y="0"/>
                </a:moveTo>
                <a:lnTo>
                  <a:pt x="18568" y="457"/>
                </a:lnTo>
                <a:lnTo>
                  <a:pt x="6486" y="5734"/>
                </a:lnTo>
                <a:lnTo>
                  <a:pt x="0" y="14555"/>
                </a:lnTo>
                <a:lnTo>
                  <a:pt x="1739" y="31529"/>
                </a:lnTo>
                <a:lnTo>
                  <a:pt x="8527" y="42758"/>
                </a:lnTo>
                <a:lnTo>
                  <a:pt x="18932" y="48240"/>
                </a:lnTo>
                <a:lnTo>
                  <a:pt x="34929" y="45610"/>
                </a:lnTo>
                <a:lnTo>
                  <a:pt x="45514" y="37685"/>
                </a:lnTo>
                <a:lnTo>
                  <a:pt x="50179" y="26051"/>
                </a:lnTo>
                <a:lnTo>
                  <a:pt x="50362" y="22923"/>
                </a:lnTo>
                <a:lnTo>
                  <a:pt x="46591" y="9315"/>
                </a:lnTo>
                <a:lnTo>
                  <a:pt x="36675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26492" y="2119990"/>
            <a:ext cx="51806" cy="34665"/>
          </a:xfrm>
          <a:custGeom>
            <a:avLst/>
            <a:gdLst/>
            <a:ahLst/>
            <a:cxnLst/>
            <a:rect l="l" t="t" r="r" b="b"/>
            <a:pathLst>
              <a:path w="51806" h="34665">
                <a:moveTo>
                  <a:pt x="51806" y="17417"/>
                </a:moveTo>
                <a:lnTo>
                  <a:pt x="46624" y="6361"/>
                </a:lnTo>
                <a:lnTo>
                  <a:pt x="33822" y="0"/>
                </a:lnTo>
                <a:lnTo>
                  <a:pt x="15396" y="1674"/>
                </a:lnTo>
                <a:lnTo>
                  <a:pt x="4090" y="7646"/>
                </a:lnTo>
                <a:lnTo>
                  <a:pt x="0" y="16776"/>
                </a:lnTo>
                <a:lnTo>
                  <a:pt x="4838" y="27894"/>
                </a:lnTo>
                <a:lnTo>
                  <a:pt x="17306" y="34665"/>
                </a:lnTo>
                <a:lnTo>
                  <a:pt x="35599" y="33013"/>
                </a:lnTo>
                <a:lnTo>
                  <a:pt x="47221" y="27101"/>
                </a:lnTo>
                <a:lnTo>
                  <a:pt x="51758" y="18495"/>
                </a:lnTo>
                <a:lnTo>
                  <a:pt x="51806" y="17417"/>
                </a:lnTo>
                <a:close/>
              </a:path>
            </a:pathLst>
          </a:custGeom>
          <a:ln w="755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220647" y="2113724"/>
            <a:ext cx="50362" cy="48240"/>
          </a:xfrm>
          <a:custGeom>
            <a:avLst/>
            <a:gdLst/>
            <a:ahLst/>
            <a:cxnLst/>
            <a:rect l="l" t="t" r="r" b="b"/>
            <a:pathLst>
              <a:path w="50362" h="48240">
                <a:moveTo>
                  <a:pt x="36675" y="0"/>
                </a:moveTo>
                <a:lnTo>
                  <a:pt x="18568" y="457"/>
                </a:lnTo>
                <a:lnTo>
                  <a:pt x="6486" y="5734"/>
                </a:lnTo>
                <a:lnTo>
                  <a:pt x="0" y="14555"/>
                </a:lnTo>
                <a:lnTo>
                  <a:pt x="1739" y="31529"/>
                </a:lnTo>
                <a:lnTo>
                  <a:pt x="8527" y="42758"/>
                </a:lnTo>
                <a:lnTo>
                  <a:pt x="18932" y="48240"/>
                </a:lnTo>
                <a:lnTo>
                  <a:pt x="34929" y="45610"/>
                </a:lnTo>
                <a:lnTo>
                  <a:pt x="45514" y="37685"/>
                </a:lnTo>
                <a:lnTo>
                  <a:pt x="50179" y="26051"/>
                </a:lnTo>
                <a:lnTo>
                  <a:pt x="50362" y="22923"/>
                </a:lnTo>
                <a:lnTo>
                  <a:pt x="46591" y="9315"/>
                </a:lnTo>
                <a:lnTo>
                  <a:pt x="36675" y="0"/>
                </a:lnTo>
                <a:close/>
              </a:path>
            </a:pathLst>
          </a:custGeom>
          <a:solidFill>
            <a:srgbClr val="040404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228257" y="2119510"/>
            <a:ext cx="43512" cy="34498"/>
          </a:xfrm>
          <a:custGeom>
            <a:avLst/>
            <a:gdLst/>
            <a:ahLst/>
            <a:cxnLst/>
            <a:rect l="l" t="t" r="r" b="b"/>
            <a:pathLst>
              <a:path w="43512" h="34498">
                <a:moveTo>
                  <a:pt x="43512" y="17896"/>
                </a:moveTo>
                <a:lnTo>
                  <a:pt x="38237" y="6107"/>
                </a:lnTo>
                <a:lnTo>
                  <a:pt x="25393" y="0"/>
                </a:lnTo>
                <a:lnTo>
                  <a:pt x="9013" y="2878"/>
                </a:lnTo>
                <a:lnTo>
                  <a:pt x="0" y="11261"/>
                </a:lnTo>
                <a:lnTo>
                  <a:pt x="2603" y="26272"/>
                </a:lnTo>
                <a:lnTo>
                  <a:pt x="11788" y="34498"/>
                </a:lnTo>
                <a:lnTo>
                  <a:pt x="29601" y="33077"/>
                </a:lnTo>
                <a:lnTo>
                  <a:pt x="40195" y="26718"/>
                </a:lnTo>
                <a:lnTo>
                  <a:pt x="43512" y="17896"/>
                </a:lnTo>
                <a:close/>
              </a:path>
            </a:pathLst>
          </a:custGeom>
          <a:ln w="756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724149" y="1350260"/>
            <a:ext cx="758956" cy="0"/>
          </a:xfrm>
          <a:custGeom>
            <a:avLst/>
            <a:gdLst/>
            <a:ahLst/>
            <a:cxnLst/>
            <a:rect l="l" t="t" r="r" b="b"/>
            <a:pathLst>
              <a:path w="758956" h="0">
                <a:moveTo>
                  <a:pt x="0" y="0"/>
                </a:moveTo>
                <a:lnTo>
                  <a:pt x="425193" y="0"/>
                </a:lnTo>
                <a:lnTo>
                  <a:pt x="758956" y="0"/>
                </a:lnTo>
              </a:path>
            </a:pathLst>
          </a:custGeom>
          <a:ln w="754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908299" y="1350260"/>
            <a:ext cx="766564" cy="0"/>
          </a:xfrm>
          <a:custGeom>
            <a:avLst/>
            <a:gdLst/>
            <a:ahLst/>
            <a:cxnLst/>
            <a:rect l="l" t="t" r="r" b="b"/>
            <a:pathLst>
              <a:path w="766564" h="0">
                <a:moveTo>
                  <a:pt x="0" y="0"/>
                </a:moveTo>
                <a:lnTo>
                  <a:pt x="333749" y="0"/>
                </a:lnTo>
                <a:lnTo>
                  <a:pt x="766564" y="0"/>
                </a:lnTo>
              </a:path>
            </a:pathLst>
          </a:custGeom>
          <a:ln w="754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724149" y="2134357"/>
            <a:ext cx="1950715" cy="0"/>
          </a:xfrm>
          <a:custGeom>
            <a:avLst/>
            <a:gdLst/>
            <a:ahLst/>
            <a:cxnLst/>
            <a:rect l="l" t="t" r="r" b="b"/>
            <a:pathLst>
              <a:path w="1950715" h="0">
                <a:moveTo>
                  <a:pt x="0" y="0"/>
                </a:moveTo>
                <a:lnTo>
                  <a:pt x="425193" y="0"/>
                </a:lnTo>
                <a:lnTo>
                  <a:pt x="1517899" y="0"/>
                </a:lnTo>
                <a:lnTo>
                  <a:pt x="1950715" y="0"/>
                </a:lnTo>
              </a:path>
            </a:pathLst>
          </a:custGeom>
          <a:ln w="754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49343" y="1350260"/>
            <a:ext cx="0" cy="211077"/>
          </a:xfrm>
          <a:custGeom>
            <a:avLst/>
            <a:gdLst/>
            <a:ahLst/>
            <a:cxnLst/>
            <a:rect l="l" t="t" r="r" b="b"/>
            <a:pathLst>
              <a:path w="0" h="211077">
                <a:moveTo>
                  <a:pt x="0" y="0"/>
                </a:moveTo>
                <a:lnTo>
                  <a:pt x="0" y="211077"/>
                </a:lnTo>
              </a:path>
            </a:pathLst>
          </a:custGeom>
          <a:ln w="75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49343" y="1923279"/>
            <a:ext cx="0" cy="211077"/>
          </a:xfrm>
          <a:custGeom>
            <a:avLst/>
            <a:gdLst/>
            <a:ahLst/>
            <a:cxnLst/>
            <a:rect l="l" t="t" r="r" b="b"/>
            <a:pathLst>
              <a:path w="0" h="211077">
                <a:moveTo>
                  <a:pt x="0" y="0"/>
                </a:moveTo>
                <a:lnTo>
                  <a:pt x="0" y="211077"/>
                </a:lnTo>
              </a:path>
            </a:pathLst>
          </a:custGeom>
          <a:ln w="75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242048" y="1350260"/>
            <a:ext cx="0" cy="211077"/>
          </a:xfrm>
          <a:custGeom>
            <a:avLst/>
            <a:gdLst/>
            <a:ahLst/>
            <a:cxnLst/>
            <a:rect l="l" t="t" r="r" b="b"/>
            <a:pathLst>
              <a:path w="0" h="211077">
                <a:moveTo>
                  <a:pt x="0" y="0"/>
                </a:moveTo>
                <a:lnTo>
                  <a:pt x="0" y="211077"/>
                </a:lnTo>
              </a:path>
            </a:pathLst>
          </a:custGeom>
          <a:ln w="75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242048" y="1923279"/>
            <a:ext cx="0" cy="211077"/>
          </a:xfrm>
          <a:custGeom>
            <a:avLst/>
            <a:gdLst/>
            <a:ahLst/>
            <a:cxnLst/>
            <a:rect l="l" t="t" r="r" b="b"/>
            <a:pathLst>
              <a:path w="0" h="211077">
                <a:moveTo>
                  <a:pt x="0" y="0"/>
                </a:moveTo>
                <a:lnTo>
                  <a:pt x="0" y="211077"/>
                </a:lnTo>
              </a:path>
            </a:pathLst>
          </a:custGeom>
          <a:ln w="75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908807" y="1659378"/>
            <a:ext cx="13525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65" i="1">
                <a:latin typeface="Times New Roman"/>
                <a:cs typeface="Times New Roman"/>
              </a:rPr>
              <a:t>Z</a:t>
            </a:r>
            <a:r>
              <a:rPr dirty="0" baseline="-11111" sz="750" spc="22">
                <a:latin typeface="Times New Roman"/>
                <a:cs typeface="Times New Roman"/>
              </a:rPr>
              <a:t>2</a:t>
            </a:r>
            <a:endParaRPr baseline="-11111" sz="7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66514" y="1659378"/>
            <a:ext cx="14287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i="1">
                <a:latin typeface="Times New Roman"/>
                <a:cs typeface="Times New Roman"/>
              </a:rPr>
              <a:t>Z</a:t>
            </a:r>
            <a:r>
              <a:rPr dirty="0" sz="950" spc="-114" i="1">
                <a:latin typeface="Times New Roman"/>
                <a:cs typeface="Times New Roman"/>
              </a:rPr>
              <a:t> </a:t>
            </a:r>
            <a:r>
              <a:rPr dirty="0" baseline="-11111" sz="750" spc="22">
                <a:latin typeface="Times New Roman"/>
                <a:cs typeface="Times New Roman"/>
              </a:rPr>
              <a:t>3</a:t>
            </a:r>
            <a:endParaRPr baseline="-11111" sz="7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91559" y="1109214"/>
            <a:ext cx="13589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70" i="1">
                <a:latin typeface="Times New Roman"/>
                <a:cs typeface="Times New Roman"/>
              </a:rPr>
              <a:t>Z</a:t>
            </a:r>
            <a:r>
              <a:rPr dirty="0" baseline="-11111" sz="750" spc="22">
                <a:latin typeface="Times New Roman"/>
                <a:cs typeface="Times New Roman"/>
              </a:rPr>
              <a:t>1</a:t>
            </a:r>
            <a:endParaRPr baseline="-11111" sz="7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87650" y="2423155"/>
            <a:ext cx="184150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Рис</a:t>
            </a:r>
            <a:r>
              <a:rPr dirty="0" sz="1200">
                <a:latin typeface="Times New Roman"/>
                <a:cs typeface="Times New Roman"/>
              </a:rPr>
              <a:t>. 6.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четырехполюсник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621785" y="3438905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028950" y="3651503"/>
            <a:ext cx="198119" cy="0"/>
          </a:xfrm>
          <a:custGeom>
            <a:avLst/>
            <a:gdLst/>
            <a:ahLst/>
            <a:cxnLst/>
            <a:rect l="l" t="t" r="r" b="b"/>
            <a:pathLst>
              <a:path w="198119" h="0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737667" y="3348222"/>
            <a:ext cx="207010" cy="290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4722" sz="1800" spc="-1117">
                <a:latin typeface="Meiryo"/>
                <a:cs typeface="Meiryo"/>
              </a:rPr>
              <a:t>⎟</a:t>
            </a:r>
            <a:r>
              <a:rPr dirty="0" baseline="-34722" sz="1800" spc="-157">
                <a:latin typeface="Meiryo"/>
                <a:cs typeface="Meiryo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37667" y="3592756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737667" y="3152350"/>
            <a:ext cx="84455" cy="339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05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  <a:p>
            <a:pPr marL="12700">
              <a:lnSpc>
                <a:spcPts val="1195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46929" y="3694977"/>
            <a:ext cx="17526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Times New Roman"/>
                <a:cs typeface="Times New Roman"/>
              </a:rPr>
              <a:t>2 </a:t>
            </a:r>
            <a:r>
              <a:rPr dirty="0" sz="700" spc="1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37667" y="3054873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37789" y="3592909"/>
            <a:ext cx="20256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r>
              <a:rPr dirty="0" sz="1200" spc="-150">
                <a:latin typeface="Meiryo"/>
                <a:cs typeface="Meiryo"/>
              </a:rPr>
              <a:t> </a:t>
            </a:r>
            <a:r>
              <a:rPr dirty="0" baseline="-23148" sz="1800" i="1" u="sng">
                <a:latin typeface="Times New Roman"/>
                <a:cs typeface="Times New Roman"/>
              </a:rPr>
              <a:t>Z</a:t>
            </a:r>
            <a:endParaRPr baseline="-23148"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4111" y="3348367"/>
            <a:ext cx="585470" cy="290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Times New Roman"/>
                <a:cs typeface="Times New Roman"/>
              </a:rPr>
              <a:t>A</a:t>
            </a:r>
            <a:r>
              <a:rPr dirty="0" baseline="-23809" sz="1050" i="1">
                <a:latin typeface="Times New Roman"/>
                <a:cs typeface="Times New Roman"/>
              </a:rPr>
              <a:t>П  </a:t>
            </a:r>
            <a:r>
              <a:rPr dirty="0" baseline="-23809" sz="1050" spc="15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135">
                <a:latin typeface="Meiryo"/>
                <a:cs typeface="Meiryo"/>
              </a:rPr>
              <a:t> </a:t>
            </a:r>
            <a:r>
              <a:rPr dirty="0" baseline="-34722" sz="1800" spc="-1117">
                <a:latin typeface="Meiryo"/>
                <a:cs typeface="Meiryo"/>
              </a:rPr>
              <a:t>⎜</a:t>
            </a:r>
            <a:r>
              <a:rPr dirty="0" baseline="-34722" sz="1800">
                <a:latin typeface="Meiryo"/>
                <a:cs typeface="Meiryo"/>
              </a:rPr>
              <a:t> </a:t>
            </a:r>
            <a:r>
              <a:rPr dirty="0" baseline="-34722" sz="1800" spc="-270">
                <a:latin typeface="Meiryo"/>
                <a:cs typeface="Meiryo"/>
              </a:rPr>
              <a:t> </a:t>
            </a:r>
            <a:r>
              <a:rPr dirty="0" baseline="-34722" sz="1800">
                <a:latin typeface="Times New Roman"/>
                <a:cs typeface="Times New Roman"/>
              </a:rPr>
              <a:t>1</a:t>
            </a:r>
            <a:endParaRPr baseline="-34722"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37789" y="3152504"/>
            <a:ext cx="84455" cy="339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05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  <a:p>
            <a:pPr marL="12700">
              <a:lnSpc>
                <a:spcPts val="1195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37789" y="3695130"/>
            <a:ext cx="2749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7170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745">
                <a:latin typeface="Meiryo"/>
                <a:cs typeface="Meiryo"/>
              </a:rPr>
              <a:t>	</a:t>
            </a:r>
            <a:r>
              <a:rPr dirty="0" sz="700" spc="-7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37789" y="3055027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⎛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08602" y="3537361"/>
            <a:ext cx="335915" cy="314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17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endParaRPr sz="1200">
              <a:latin typeface="Meiryo"/>
              <a:cs typeface="Meiryo"/>
            </a:endParaRPr>
          </a:p>
          <a:p>
            <a:pPr algn="r" marR="6350">
              <a:lnSpc>
                <a:spcPts val="1075"/>
              </a:lnSpc>
            </a:pPr>
            <a:r>
              <a:rPr dirty="0" sz="120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50311" y="3537361"/>
            <a:ext cx="855980" cy="314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95"/>
              </a:lnSpc>
              <a:tabLst>
                <a:tab pos="360045" algn="l"/>
              </a:tabLst>
            </a:pP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310">
                <a:latin typeface="Meiryo"/>
                <a:cs typeface="Meiryo"/>
              </a:rPr>
              <a:t>	</a:t>
            </a:r>
            <a:r>
              <a:rPr dirty="0" sz="1200" spc="-310">
                <a:latin typeface="Meiryo"/>
                <a:cs typeface="Meiryo"/>
              </a:rPr>
              <a:t>+</a:t>
            </a:r>
            <a:endParaRPr sz="1200">
              <a:latin typeface="Meiryo"/>
              <a:cs typeface="Meiryo"/>
            </a:endParaRPr>
          </a:p>
          <a:p>
            <a:pPr marL="144145">
              <a:lnSpc>
                <a:spcPts val="1085"/>
              </a:lnSpc>
              <a:tabLst>
                <a:tab pos="491490" algn="l"/>
              </a:tabLst>
            </a:pPr>
            <a:r>
              <a:rPr dirty="0" sz="1200" i="1" u="sng">
                <a:latin typeface="Times New Roman"/>
                <a:cs typeface="Times New Roman"/>
              </a:rPr>
              <a:t>Z</a:t>
            </a:r>
            <a:r>
              <a:rPr dirty="0" sz="1200" i="1">
                <a:latin typeface="Times New Roman"/>
                <a:cs typeface="Times New Roman"/>
              </a:rPr>
              <a:t>	</a:t>
            </a:r>
            <a:r>
              <a:rPr dirty="0" sz="1200" i="1" u="sng">
                <a:latin typeface="Times New Roman"/>
                <a:cs typeface="Times New Roman"/>
              </a:rPr>
              <a:t>Z</a:t>
            </a:r>
            <a:r>
              <a:rPr dirty="0" sz="1200" i="1">
                <a:latin typeface="Times New Roman"/>
                <a:cs typeface="Times New Roman"/>
              </a:rPr>
              <a:t>  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 spc="-125">
                <a:latin typeface="Meiryo"/>
                <a:cs typeface="Meiryo"/>
              </a:rPr>
              <a:t>⋅</a:t>
            </a:r>
            <a:r>
              <a:rPr dirty="0" sz="1200" spc="-200">
                <a:latin typeface="Meiryo"/>
                <a:cs typeface="Meiryo"/>
              </a:rPr>
              <a:t> </a:t>
            </a:r>
            <a:r>
              <a:rPr dirty="0" sz="120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383566" y="3141945"/>
            <a:ext cx="20256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17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20438" y="3538966"/>
            <a:ext cx="22352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u="sng">
                <a:latin typeface="Times New Roman"/>
                <a:cs typeface="Times New Roman"/>
              </a:rPr>
              <a:t>     </a:t>
            </a:r>
            <a:r>
              <a:rPr dirty="0" sz="700" spc="-75" u="sng">
                <a:latin typeface="Times New Roman"/>
                <a:cs typeface="Times New Roman"/>
              </a:rPr>
              <a:t> </a:t>
            </a:r>
            <a:r>
              <a:rPr dirty="0" sz="700" u="sng">
                <a:latin typeface="Times New Roman"/>
                <a:cs typeface="Times New Roman"/>
              </a:rPr>
              <a:t>1</a:t>
            </a:r>
            <a:r>
              <a:rPr dirty="0" sz="700" spc="55" u="sng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92472" y="3756146"/>
            <a:ext cx="68389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  <a:tab pos="625475" algn="l"/>
              </a:tabLst>
            </a:pPr>
            <a:r>
              <a:rPr dirty="0" sz="700">
                <a:latin typeface="Times New Roman"/>
                <a:cs typeface="Times New Roman"/>
              </a:rPr>
              <a:t>3	</a:t>
            </a:r>
            <a:r>
              <a:rPr dirty="0" sz="700">
                <a:latin typeface="Times New Roman"/>
                <a:cs typeface="Times New Roman"/>
              </a:rPr>
              <a:t>2	</a:t>
            </a:r>
            <a:r>
              <a:rPr dirty="0" sz="70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69817" y="3538966"/>
            <a:ext cx="83058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  <a:tab pos="358775" algn="l"/>
                <a:tab pos="613410" algn="l"/>
                <a:tab pos="817244" algn="l"/>
              </a:tabLst>
            </a:pPr>
            <a:r>
              <a:rPr dirty="0" sz="700" u="sng">
                <a:latin typeface="Times New Roman"/>
                <a:cs typeface="Times New Roman"/>
              </a:rPr>
              <a:t> 	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sz="700" u="sng">
                <a:latin typeface="Times New Roman"/>
                <a:cs typeface="Times New Roman"/>
              </a:rPr>
              <a:t> 	</a:t>
            </a:r>
            <a:r>
              <a:rPr dirty="0" sz="700" u="sng">
                <a:latin typeface="Times New Roman"/>
                <a:cs typeface="Times New Roman"/>
              </a:rPr>
              <a:t>1</a:t>
            </a:r>
            <a:r>
              <a:rPr dirty="0" sz="700" u="sng">
                <a:latin typeface="Times New Roman"/>
                <a:cs typeface="Times New Roman"/>
              </a:rPr>
              <a:t> 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45099" y="3141784"/>
            <a:ext cx="173990" cy="218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 u="sng">
                <a:latin typeface="Times New Roman"/>
                <a:cs typeface="Times New Roman"/>
              </a:rPr>
              <a:t>Z</a:t>
            </a:r>
            <a:r>
              <a:rPr dirty="0" sz="1200" spc="-155" i="1">
                <a:latin typeface="Times New Roman"/>
                <a:cs typeface="Times New Roman"/>
              </a:rPr>
              <a:t> </a:t>
            </a:r>
            <a:r>
              <a:rPr dirty="0" baseline="-23809" sz="1050">
                <a:latin typeface="Times New Roman"/>
                <a:cs typeface="Times New Roman"/>
              </a:rPr>
              <a:t>1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09125" y="3079221"/>
            <a:ext cx="204470" cy="400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ct val="100000"/>
              </a:lnSpc>
            </a:pPr>
            <a:r>
              <a:rPr dirty="0" baseline="13888" sz="1800" i="1" u="dbl">
                <a:latin typeface="Times New Roman"/>
                <a:cs typeface="Times New Roman"/>
              </a:rPr>
              <a:t>Z</a:t>
            </a:r>
            <a:r>
              <a:rPr dirty="0" baseline="13888" sz="1800" spc="-232" i="1">
                <a:latin typeface="Times New Roman"/>
                <a:cs typeface="Times New Roman"/>
              </a:rPr>
              <a:t> </a:t>
            </a:r>
            <a:r>
              <a:rPr dirty="0" sz="700" u="sng">
                <a:latin typeface="Times New Roman"/>
                <a:cs typeface="Times New Roman"/>
              </a:rPr>
              <a:t>1</a:t>
            </a:r>
            <a:r>
              <a:rPr dirty="0" sz="700" spc="25" u="sng"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1435"/>
              </a:lnSpc>
            </a:pPr>
            <a:r>
              <a:rPr dirty="0" sz="1200" i="1">
                <a:latin typeface="Times New Roman"/>
                <a:cs typeface="Times New Roman"/>
              </a:rPr>
              <a:t>Z</a:t>
            </a:r>
            <a:r>
              <a:rPr dirty="0" sz="1200" spc="-105" i="1">
                <a:latin typeface="Times New Roman"/>
                <a:cs typeface="Times New Roman"/>
              </a:rPr>
              <a:t> </a:t>
            </a:r>
            <a:r>
              <a:rPr dirty="0" baseline="-23809" sz="1050">
                <a:latin typeface="Times New Roman"/>
                <a:cs typeface="Times New Roman"/>
              </a:rPr>
              <a:t>3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27791" y="3441253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541811" y="3438958"/>
            <a:ext cx="11112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68196" y="3438958"/>
            <a:ext cx="11112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5050" y="4480556"/>
            <a:ext cx="11176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73250" y="4219952"/>
            <a:ext cx="224154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20900" y="4114824"/>
            <a:ext cx="50165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8315" algn="l"/>
              </a:tabLst>
            </a:pPr>
            <a:r>
              <a:rPr dirty="0" sz="1200" u="sng">
                <a:latin typeface="Times New Roman"/>
                <a:cs typeface="Times New Roman"/>
              </a:rPr>
              <a:t>  </a:t>
            </a:r>
            <a:r>
              <a:rPr dirty="0" sz="1200" spc="75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Times New Roman"/>
                <a:cs typeface="Times New Roman"/>
              </a:rPr>
              <a:t>700</a:t>
            </a:r>
            <a:r>
              <a:rPr dirty="0" sz="1200" u="sng"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78305" y="4813384"/>
            <a:ext cx="3505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9920" sz="2100" spc="-1305">
                <a:latin typeface="Meiryo"/>
                <a:cs typeface="Meiryo"/>
              </a:rPr>
              <a:t>⎣</a:t>
            </a:r>
            <a:r>
              <a:rPr dirty="0" baseline="-9920" sz="2100" spc="-412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01784" y="4838715"/>
            <a:ext cx="49847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5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18.95j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68501" y="4838743"/>
            <a:ext cx="8769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70</a:t>
            </a:r>
            <a:r>
              <a:rPr dirty="0" sz="1200" spc="-10">
                <a:latin typeface="Times New Roman"/>
                <a:cs typeface="Times New Roman"/>
              </a:rPr>
              <a:t>0</a:t>
            </a:r>
            <a:r>
              <a:rPr dirty="0" sz="1200" spc="-50">
                <a:latin typeface="Meiryo"/>
                <a:cs typeface="Meiryo"/>
              </a:rPr>
              <a:t>⋅</a:t>
            </a:r>
            <a:r>
              <a:rPr dirty="0" sz="1200" spc="45">
                <a:latin typeface="Times New Roman"/>
                <a:cs typeface="Times New Roman"/>
              </a:rPr>
              <a:t>(</a:t>
            </a:r>
            <a:r>
              <a:rPr dirty="0" sz="1200" spc="-110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18.95</a:t>
            </a:r>
            <a:r>
              <a:rPr dirty="0" sz="1200" spc="-50">
                <a:latin typeface="Times New Roman"/>
                <a:cs typeface="Times New Roman"/>
              </a:rPr>
              <a:t>j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483307" y="4203696"/>
            <a:ext cx="483234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0050" algn="l"/>
              </a:tabLst>
            </a:pPr>
            <a:r>
              <a:rPr dirty="0" baseline="2314" sz="1800">
                <a:latin typeface="Times New Roman"/>
                <a:cs typeface="Times New Roman"/>
              </a:rPr>
              <a:t>700	</a:t>
            </a:r>
            <a:r>
              <a:rPr dirty="0" sz="1400" spc="-869">
                <a:latin typeface="Meiryo"/>
                <a:cs typeface="Meiryo"/>
              </a:rPr>
              <a:t>⎥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606799" y="4813343"/>
            <a:ext cx="35941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700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baseline="-9920" sz="2100" spc="-1305">
                <a:latin typeface="Meiryo"/>
                <a:cs typeface="Meiryo"/>
              </a:rPr>
              <a:t>⎦</a:t>
            </a:r>
            <a:endParaRPr baseline="-9920" sz="2100">
              <a:latin typeface="Meiryo"/>
              <a:cs typeface="Meiry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78305" y="41183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⎡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178305" y="420369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⎢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871214" y="41183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⎤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17068" y="4480556"/>
            <a:ext cx="11176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54550" y="4315202"/>
            <a:ext cx="57467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36.9j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97350" y="4622784"/>
            <a:ext cx="165544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65275" algn="l"/>
              </a:tabLst>
            </a:pPr>
            <a:r>
              <a:rPr dirty="0" baseline="-9920" sz="2100" spc="-1305">
                <a:latin typeface="Meiryo"/>
                <a:cs typeface="Meiryo"/>
              </a:rPr>
              <a:t>⎝</a:t>
            </a:r>
            <a:r>
              <a:rPr dirty="0" baseline="-9920" sz="2100" spc="-517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1.43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34391" sz="1575">
                <a:latin typeface="Times New Roman"/>
                <a:cs typeface="Times New Roman"/>
              </a:rPr>
              <a:t>3</a:t>
            </a:r>
            <a:r>
              <a:rPr dirty="0" baseline="34391" sz="1575" spc="6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0.106j	</a:t>
            </a: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854936" y="4581902"/>
            <a:ext cx="9906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endParaRPr sz="1050">
              <a:latin typeface="Meiryo"/>
              <a:cs typeface="Meiry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674161" y="4289814"/>
            <a:ext cx="349250" cy="414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700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⎞</a:t>
            </a:r>
            <a:endParaRPr baseline="-7936" sz="2100">
              <a:latin typeface="Meiryo"/>
              <a:cs typeface="Meiryo"/>
            </a:endParaRPr>
          </a:p>
          <a:p>
            <a:pPr algn="r" marR="6350">
              <a:lnSpc>
                <a:spcPts val="15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197350" y="431799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⎛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197350" y="448030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⎜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928614" y="46517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1165605" y="4413954"/>
          <a:ext cx="2813021" cy="429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774"/>
                <a:gridCol w="203475"/>
                <a:gridCol w="190500"/>
                <a:gridCol w="476250"/>
                <a:gridCol w="190500"/>
                <a:gridCol w="866394"/>
                <a:gridCol w="355599"/>
                <a:gridCol w="384528"/>
              </a:tblGrid>
              <a:tr h="181175">
                <a:tc>
                  <a:txBody>
                    <a:bodyPr/>
                    <a:lstStyle/>
                    <a:p>
                      <a:pPr marL="25400">
                        <a:lnSpc>
                          <a:spcPts val="1655"/>
                        </a:lnSpc>
                      </a:pPr>
                      <a:r>
                        <a:rPr dirty="0" sz="1400">
                          <a:latin typeface="Meiryo"/>
                          <a:cs typeface="Meiryo"/>
                        </a:rPr>
                        <a:t>⎢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37515">
                        <a:lnSpc>
                          <a:spcPct val="100000"/>
                        </a:lnSpc>
                      </a:pPr>
                      <a:r>
                        <a:rPr dirty="0" sz="1200" spc="10">
                          <a:latin typeface="Meiryo"/>
                          <a:cs typeface="Meiryo"/>
                        </a:rPr>
                        <a:t>−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.95j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9050">
                        <a:lnSpc>
                          <a:spcPts val="1655"/>
                        </a:lnSpc>
                      </a:pPr>
                      <a:r>
                        <a:rPr dirty="0" sz="1400">
                          <a:latin typeface="Meiryo"/>
                          <a:cs typeface="Meiryo"/>
                        </a:rPr>
                        <a:t>⎥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0"/>
                </a:tc>
              </a:tr>
              <a:tr h="23918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Meiryo"/>
                          <a:cs typeface="Meiryo"/>
                        </a:rPr>
                        <a:t>⎢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940"/>
                        </a:lnSpc>
                      </a:pPr>
                      <a:r>
                        <a:rPr dirty="0" sz="1200">
                          <a:latin typeface="Meiryo"/>
                          <a:cs typeface="Meiryo"/>
                        </a:rPr>
                        <a:t>+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940"/>
                        </a:lnSpc>
                      </a:pPr>
                      <a:r>
                        <a:rPr dirty="0" sz="1200">
                          <a:latin typeface="Meiryo"/>
                          <a:cs typeface="Meiryo"/>
                        </a:rPr>
                        <a:t>+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Meiryo"/>
                          <a:cs typeface="Meiryo"/>
                        </a:rPr>
                        <a:t>+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700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952" sz="2100">
                          <a:latin typeface="Meiryo"/>
                          <a:cs typeface="Meiryo"/>
                        </a:rPr>
                        <a:t>⎥</a:t>
                      </a:r>
                      <a:endParaRPr baseline="5952" sz="2100">
                        <a:latin typeface="Meiryo"/>
                        <a:cs typeface="Meiryo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45740" y="1333615"/>
            <a:ext cx="59964" cy="51462"/>
          </a:xfrm>
          <a:custGeom>
            <a:avLst/>
            <a:gdLst/>
            <a:ahLst/>
            <a:cxnLst/>
            <a:rect l="l" t="t" r="r" b="b"/>
            <a:pathLst>
              <a:path w="59964" h="51462">
                <a:moveTo>
                  <a:pt x="59964" y="25835"/>
                </a:moveTo>
                <a:lnTo>
                  <a:pt x="56160" y="13237"/>
                </a:lnTo>
                <a:lnTo>
                  <a:pt x="46110" y="4088"/>
                </a:lnTo>
                <a:lnTo>
                  <a:pt x="31859" y="0"/>
                </a:lnTo>
                <a:lnTo>
                  <a:pt x="16151" y="2949"/>
                </a:lnTo>
                <a:lnTo>
                  <a:pt x="5139" y="10954"/>
                </a:lnTo>
                <a:lnTo>
                  <a:pt x="0" y="22535"/>
                </a:lnTo>
                <a:lnTo>
                  <a:pt x="3172" y="36495"/>
                </a:lnTo>
                <a:lnTo>
                  <a:pt x="12059" y="46550"/>
                </a:lnTo>
                <a:lnTo>
                  <a:pt x="25093" y="51462"/>
                </a:lnTo>
                <a:lnTo>
                  <a:pt x="41527" y="48808"/>
                </a:lnTo>
                <a:lnTo>
                  <a:pt x="53245" y="41429"/>
                </a:lnTo>
                <a:lnTo>
                  <a:pt x="59319" y="30946"/>
                </a:lnTo>
                <a:lnTo>
                  <a:pt x="59964" y="25835"/>
                </a:lnTo>
                <a:close/>
              </a:path>
            </a:pathLst>
          </a:custGeom>
          <a:ln w="752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594470" y="2121130"/>
            <a:ext cx="51951" cy="39150"/>
          </a:xfrm>
          <a:custGeom>
            <a:avLst/>
            <a:gdLst/>
            <a:ahLst/>
            <a:cxnLst/>
            <a:rect l="l" t="t" r="r" b="b"/>
            <a:pathLst>
              <a:path w="51951" h="39150">
                <a:moveTo>
                  <a:pt x="51951" y="20134"/>
                </a:moveTo>
                <a:lnTo>
                  <a:pt x="47523" y="8018"/>
                </a:lnTo>
                <a:lnTo>
                  <a:pt x="36191" y="0"/>
                </a:lnTo>
                <a:lnTo>
                  <a:pt x="17631" y="1033"/>
                </a:lnTo>
                <a:lnTo>
                  <a:pt x="5690" y="6624"/>
                </a:lnTo>
                <a:lnTo>
                  <a:pt x="0" y="15385"/>
                </a:lnTo>
                <a:lnTo>
                  <a:pt x="3124" y="29984"/>
                </a:lnTo>
                <a:lnTo>
                  <a:pt x="12377" y="39150"/>
                </a:lnTo>
                <a:lnTo>
                  <a:pt x="31341" y="39005"/>
                </a:lnTo>
                <a:lnTo>
                  <a:pt x="43977" y="34422"/>
                </a:lnTo>
                <a:lnTo>
                  <a:pt x="50644" y="26679"/>
                </a:lnTo>
                <a:lnTo>
                  <a:pt x="51951" y="20134"/>
                </a:lnTo>
                <a:close/>
              </a:path>
            </a:pathLst>
          </a:custGeom>
          <a:ln w="751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595441" y="1336717"/>
            <a:ext cx="50979" cy="47953"/>
          </a:xfrm>
          <a:custGeom>
            <a:avLst/>
            <a:gdLst/>
            <a:ahLst/>
            <a:cxnLst/>
            <a:rect l="l" t="t" r="r" b="b"/>
            <a:pathLst>
              <a:path w="50979" h="47953">
                <a:moveTo>
                  <a:pt x="50979" y="22733"/>
                </a:moveTo>
                <a:lnTo>
                  <a:pt x="47108" y="9299"/>
                </a:lnTo>
                <a:lnTo>
                  <a:pt x="37072" y="0"/>
                </a:lnTo>
                <a:lnTo>
                  <a:pt x="18812" y="308"/>
                </a:lnTo>
                <a:lnTo>
                  <a:pt x="6613" y="5402"/>
                </a:lnTo>
                <a:lnTo>
                  <a:pt x="0" y="14025"/>
                </a:lnTo>
                <a:lnTo>
                  <a:pt x="1614" y="30773"/>
                </a:lnTo>
                <a:lnTo>
                  <a:pt x="8256" y="42176"/>
                </a:lnTo>
                <a:lnTo>
                  <a:pt x="18509" y="47953"/>
                </a:lnTo>
                <a:lnTo>
                  <a:pt x="34581" y="45358"/>
                </a:lnTo>
                <a:lnTo>
                  <a:pt x="45528" y="37574"/>
                </a:lnTo>
                <a:lnTo>
                  <a:pt x="50670" y="26488"/>
                </a:lnTo>
                <a:lnTo>
                  <a:pt x="50979" y="22733"/>
                </a:lnTo>
                <a:close/>
              </a:path>
            </a:pathLst>
          </a:custGeom>
          <a:ln w="752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445513" y="2122045"/>
            <a:ext cx="60190" cy="38546"/>
          </a:xfrm>
          <a:custGeom>
            <a:avLst/>
            <a:gdLst/>
            <a:ahLst/>
            <a:cxnLst/>
            <a:rect l="l" t="t" r="r" b="b"/>
            <a:pathLst>
              <a:path w="60190" h="38546">
                <a:moveTo>
                  <a:pt x="60190" y="19219"/>
                </a:moveTo>
                <a:lnTo>
                  <a:pt x="55919" y="7952"/>
                </a:lnTo>
                <a:lnTo>
                  <a:pt x="44742" y="0"/>
                </a:lnTo>
                <a:lnTo>
                  <a:pt x="24484" y="52"/>
                </a:lnTo>
                <a:lnTo>
                  <a:pt x="10635" y="3859"/>
                </a:lnTo>
                <a:lnTo>
                  <a:pt x="2653" y="10461"/>
                </a:lnTo>
                <a:lnTo>
                  <a:pt x="0" y="18898"/>
                </a:lnTo>
                <a:lnTo>
                  <a:pt x="4156" y="30499"/>
                </a:lnTo>
                <a:lnTo>
                  <a:pt x="15182" y="38546"/>
                </a:lnTo>
                <a:lnTo>
                  <a:pt x="35213" y="38432"/>
                </a:lnTo>
                <a:lnTo>
                  <a:pt x="49157" y="34618"/>
                </a:lnTo>
                <a:lnTo>
                  <a:pt x="57364" y="28045"/>
                </a:lnTo>
                <a:lnTo>
                  <a:pt x="60184" y="19655"/>
                </a:lnTo>
                <a:lnTo>
                  <a:pt x="60190" y="19219"/>
                </a:lnTo>
                <a:close/>
              </a:path>
            </a:pathLst>
          </a:custGeom>
          <a:ln w="7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700527" y="1273339"/>
            <a:ext cx="219453" cy="0"/>
          </a:xfrm>
          <a:custGeom>
            <a:avLst/>
            <a:gdLst/>
            <a:ahLst/>
            <a:cxnLst/>
            <a:rect l="l" t="t" r="r" b="b"/>
            <a:pathLst>
              <a:path w="219453" h="0">
                <a:moveTo>
                  <a:pt x="0" y="0"/>
                </a:moveTo>
                <a:lnTo>
                  <a:pt x="219453" y="0"/>
                </a:lnTo>
              </a:path>
            </a:pathLst>
          </a:custGeom>
          <a:ln w="74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919980" y="1251247"/>
            <a:ext cx="76208" cy="44953"/>
          </a:xfrm>
          <a:custGeom>
            <a:avLst/>
            <a:gdLst/>
            <a:ahLst/>
            <a:cxnLst/>
            <a:rect l="l" t="t" r="r" b="b"/>
            <a:pathLst>
              <a:path w="76208" h="44953">
                <a:moveTo>
                  <a:pt x="76208" y="22092"/>
                </a:moveTo>
                <a:lnTo>
                  <a:pt x="0" y="44953"/>
                </a:lnTo>
                <a:lnTo>
                  <a:pt x="0" y="0"/>
                </a:lnTo>
                <a:lnTo>
                  <a:pt x="76208" y="22092"/>
                </a:lnTo>
              </a:path>
            </a:pathLst>
          </a:custGeom>
          <a:ln w="7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134615" y="1273339"/>
            <a:ext cx="220207" cy="0"/>
          </a:xfrm>
          <a:custGeom>
            <a:avLst/>
            <a:gdLst/>
            <a:ahLst/>
            <a:cxnLst/>
            <a:rect l="l" t="t" r="r" b="b"/>
            <a:pathLst>
              <a:path w="220207" h="0">
                <a:moveTo>
                  <a:pt x="0" y="0"/>
                </a:moveTo>
                <a:lnTo>
                  <a:pt x="220207" y="0"/>
                </a:lnTo>
              </a:path>
            </a:pathLst>
          </a:custGeom>
          <a:ln w="74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354823" y="1251247"/>
            <a:ext cx="75440" cy="44953"/>
          </a:xfrm>
          <a:custGeom>
            <a:avLst/>
            <a:gdLst/>
            <a:ahLst/>
            <a:cxnLst/>
            <a:rect l="l" t="t" r="r" b="b"/>
            <a:pathLst>
              <a:path w="75440" h="44953">
                <a:moveTo>
                  <a:pt x="75440" y="22092"/>
                </a:moveTo>
                <a:lnTo>
                  <a:pt x="0" y="44953"/>
                </a:lnTo>
                <a:lnTo>
                  <a:pt x="0" y="0"/>
                </a:lnTo>
                <a:lnTo>
                  <a:pt x="75440" y="22092"/>
                </a:lnTo>
              </a:path>
            </a:pathLst>
          </a:custGeom>
          <a:ln w="7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616708" y="1431074"/>
            <a:ext cx="0" cy="560828"/>
          </a:xfrm>
          <a:custGeom>
            <a:avLst/>
            <a:gdLst/>
            <a:ahLst/>
            <a:cxnLst/>
            <a:rect l="l" t="t" r="r" b="b"/>
            <a:pathLst>
              <a:path w="0" h="560828">
                <a:moveTo>
                  <a:pt x="0" y="0"/>
                </a:moveTo>
                <a:lnTo>
                  <a:pt x="0" y="560828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593850" y="1991903"/>
            <a:ext cx="45714" cy="67058"/>
          </a:xfrm>
          <a:custGeom>
            <a:avLst/>
            <a:gdLst/>
            <a:ahLst/>
            <a:cxnLst/>
            <a:rect l="l" t="t" r="r" b="b"/>
            <a:pathLst>
              <a:path w="45714" h="67058">
                <a:moveTo>
                  <a:pt x="22857" y="67058"/>
                </a:moveTo>
                <a:lnTo>
                  <a:pt x="0" y="0"/>
                </a:lnTo>
                <a:lnTo>
                  <a:pt x="45714" y="0"/>
                </a:lnTo>
                <a:lnTo>
                  <a:pt x="22857" y="67058"/>
                </a:lnTo>
              </a:path>
            </a:pathLst>
          </a:custGeom>
          <a:ln w="755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475991" y="1431074"/>
            <a:ext cx="0" cy="560828"/>
          </a:xfrm>
          <a:custGeom>
            <a:avLst/>
            <a:gdLst/>
            <a:ahLst/>
            <a:cxnLst/>
            <a:rect l="l" t="t" r="r" b="b"/>
            <a:pathLst>
              <a:path w="0" h="560828">
                <a:moveTo>
                  <a:pt x="0" y="0"/>
                </a:moveTo>
                <a:lnTo>
                  <a:pt x="0" y="560828"/>
                </a:lnTo>
              </a:path>
            </a:pathLst>
          </a:custGeom>
          <a:ln w="758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445510" y="1991903"/>
            <a:ext cx="45714" cy="67058"/>
          </a:xfrm>
          <a:custGeom>
            <a:avLst/>
            <a:gdLst/>
            <a:ahLst/>
            <a:cxnLst/>
            <a:rect l="l" t="t" r="r" b="b"/>
            <a:pathLst>
              <a:path w="45714" h="67058">
                <a:moveTo>
                  <a:pt x="22857" y="67058"/>
                </a:moveTo>
                <a:lnTo>
                  <a:pt x="0" y="0"/>
                </a:lnTo>
                <a:lnTo>
                  <a:pt x="45714" y="0"/>
                </a:lnTo>
                <a:lnTo>
                  <a:pt x="22857" y="67058"/>
                </a:lnTo>
              </a:path>
            </a:pathLst>
          </a:custGeom>
          <a:ln w="755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791201" y="1251247"/>
            <a:ext cx="45727" cy="0"/>
          </a:xfrm>
          <a:custGeom>
            <a:avLst/>
            <a:gdLst/>
            <a:ahLst/>
            <a:cxnLst/>
            <a:rect l="l" t="t" r="r" b="b"/>
            <a:pathLst>
              <a:path w="45727" h="0">
                <a:moveTo>
                  <a:pt x="0" y="0"/>
                </a:moveTo>
                <a:lnTo>
                  <a:pt x="45727" y="0"/>
                </a:lnTo>
              </a:path>
            </a:pathLst>
          </a:custGeom>
          <a:ln w="74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58850" y="525267"/>
            <a:ext cx="6210935" cy="758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 indent="-635">
              <a:lnSpc>
                <a:spcPts val="1430"/>
              </a:lnSpc>
            </a:pPr>
            <a:r>
              <a:rPr dirty="0" sz="1200">
                <a:latin typeface="Times New Roman"/>
                <a:cs typeface="Times New Roman"/>
              </a:rPr>
              <a:t>Запишем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основные уравнения передачи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 матричной форме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Выполним переход к уравнениям</a:t>
            </a:r>
            <a:r>
              <a:rPr dirty="0" sz="1200">
                <a:latin typeface="Times New Roman"/>
                <a:cs typeface="Times New Roman"/>
              </a:rPr>
              <a:t> в параметрической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форме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8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831975">
              <a:lnSpc>
                <a:spcPct val="100000"/>
              </a:lnSpc>
            </a:pPr>
            <a:r>
              <a:rPr dirty="0" sz="800" spc="5" i="1">
                <a:latin typeface="Times New Roman"/>
                <a:cs typeface="Times New Roman"/>
              </a:rPr>
              <a:t>I</a:t>
            </a:r>
            <a:r>
              <a:rPr dirty="0" sz="800" spc="-55" i="1">
                <a:latin typeface="Times New Roman"/>
                <a:cs typeface="Times New Roman"/>
              </a:rPr>
              <a:t> </a:t>
            </a:r>
            <a:r>
              <a:rPr dirty="0" baseline="-30864" sz="675" spc="7">
                <a:latin typeface="Times New Roman"/>
                <a:cs typeface="Times New Roman"/>
              </a:rPr>
              <a:t>1</a:t>
            </a:r>
            <a:endParaRPr baseline="-30864" sz="675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37129" y="1273044"/>
            <a:ext cx="857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37129" y="2051032"/>
            <a:ext cx="857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47119" y="1273044"/>
            <a:ext cx="857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7119" y="2051032"/>
            <a:ext cx="8572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14270" y="1635755"/>
            <a:ext cx="153670" cy="14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5" i="1" u="sng">
                <a:latin typeface="Times New Roman"/>
                <a:cs typeface="Times New Roman"/>
              </a:rPr>
              <a:t>U</a:t>
            </a:r>
            <a:r>
              <a:rPr dirty="0" sz="800" spc="-25" i="1">
                <a:latin typeface="Times New Roman"/>
                <a:cs typeface="Times New Roman"/>
              </a:rPr>
              <a:t> </a:t>
            </a:r>
            <a:r>
              <a:rPr dirty="0" baseline="-24691" sz="675" spc="7">
                <a:latin typeface="Times New Roman"/>
                <a:cs typeface="Times New Roman"/>
              </a:rPr>
              <a:t>1</a:t>
            </a:r>
            <a:endParaRPr baseline="-24691" sz="675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16628" y="1673094"/>
            <a:ext cx="161290" cy="14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5" i="1" u="sng">
                <a:latin typeface="Times New Roman"/>
                <a:cs typeface="Times New Roman"/>
              </a:rPr>
              <a:t>U</a:t>
            </a:r>
            <a:r>
              <a:rPr dirty="0" sz="800" spc="35" i="1">
                <a:latin typeface="Times New Roman"/>
                <a:cs typeface="Times New Roman"/>
              </a:rPr>
              <a:t> </a:t>
            </a:r>
            <a:r>
              <a:rPr dirty="0" baseline="-24691" sz="675" spc="7">
                <a:latin typeface="Times New Roman"/>
                <a:cs typeface="Times New Roman"/>
              </a:rPr>
              <a:t>2</a:t>
            </a:r>
            <a:endParaRPr baseline="-24691" sz="67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99438" y="3080004"/>
            <a:ext cx="86106" cy="0"/>
          </a:xfrm>
          <a:custGeom>
            <a:avLst/>
            <a:gdLst/>
            <a:ahLst/>
            <a:cxnLst/>
            <a:rect l="l" t="t" r="r" b="b"/>
            <a:pathLst>
              <a:path w="86106" h="0">
                <a:moveTo>
                  <a:pt x="0" y="0"/>
                </a:moveTo>
                <a:lnTo>
                  <a:pt x="86106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952244" y="3080004"/>
            <a:ext cx="85343" cy="0"/>
          </a:xfrm>
          <a:custGeom>
            <a:avLst/>
            <a:gdLst/>
            <a:ahLst/>
            <a:cxnLst/>
            <a:rect l="l" t="t" r="r" b="b"/>
            <a:pathLst>
              <a:path w="85343" h="0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706116" y="3001519"/>
            <a:ext cx="147510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203" sz="1800" spc="-1814">
                <a:latin typeface="Meiryo"/>
                <a:cs typeface="Meiryo"/>
              </a:rPr>
              <a:t>⎪</a:t>
            </a:r>
            <a:r>
              <a:rPr dirty="0" baseline="-9259" sz="1800" spc="-847">
                <a:latin typeface="Meiryo"/>
                <a:cs typeface="Meiryo"/>
              </a:rPr>
              <a:t>⎩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1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247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Y</a:t>
            </a:r>
            <a:r>
              <a:rPr dirty="0" baseline="2314" sz="1800" spc="-89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89">
                <a:latin typeface="Times New Roman"/>
                <a:cs typeface="Times New Roman"/>
              </a:rPr>
              <a:t> </a:t>
            </a:r>
            <a:r>
              <a:rPr dirty="0" baseline="2314" sz="1800" spc="-82">
                <a:latin typeface="Meiryo"/>
                <a:cs typeface="Meiryo"/>
              </a:rPr>
              <a:t>⋅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40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+</a:t>
            </a:r>
            <a:r>
              <a:rPr dirty="0" baseline="2314" sz="1800" spc="-330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Y</a:t>
            </a:r>
            <a:r>
              <a:rPr dirty="0" baseline="2314" sz="1800" spc="-89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15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Meiryo"/>
                <a:cs typeface="Meiryo"/>
              </a:rPr>
              <a:t>⋅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06116" y="2684607"/>
            <a:ext cx="143891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847">
                <a:latin typeface="Meiryo"/>
                <a:cs typeface="Meiryo"/>
              </a:rPr>
              <a:t>⎪</a:t>
            </a:r>
            <a:r>
              <a:rPr dirty="0" baseline="4629" sz="1800" spc="-7" i="1">
                <a:latin typeface="Times New Roman"/>
                <a:cs typeface="Times New Roman"/>
              </a:rPr>
              <a:t>I</a:t>
            </a:r>
            <a:r>
              <a:rPr dirty="0" baseline="4629" sz="1800" spc="-23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=</a:t>
            </a:r>
            <a:r>
              <a:rPr dirty="0" baseline="4629" sz="1800" spc="-247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Y</a:t>
            </a:r>
            <a:r>
              <a:rPr dirty="0" baseline="4629" sz="1800" spc="-209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11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89">
                <a:latin typeface="Times New Roman"/>
                <a:cs typeface="Times New Roman"/>
              </a:rPr>
              <a:t> </a:t>
            </a:r>
            <a:r>
              <a:rPr dirty="0" baseline="4629" sz="1800" spc="-82">
                <a:latin typeface="Meiryo"/>
                <a:cs typeface="Meiryo"/>
              </a:rPr>
              <a:t>⋅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187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40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+</a:t>
            </a:r>
            <a:r>
              <a:rPr dirty="0" baseline="4629" sz="1800" spc="-330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Y</a:t>
            </a:r>
            <a:r>
              <a:rPr dirty="0" baseline="4629" sz="1800" spc="-209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12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15">
                <a:latin typeface="Times New Roman"/>
                <a:cs typeface="Times New Roman"/>
              </a:rPr>
              <a:t> </a:t>
            </a:r>
            <a:r>
              <a:rPr dirty="0" baseline="4629" sz="1800" spc="-75">
                <a:latin typeface="Meiryo"/>
                <a:cs typeface="Meiryo"/>
              </a:rPr>
              <a:t>⋅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06116" y="2812545"/>
            <a:ext cx="15748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r>
              <a:rPr dirty="0" sz="1200" spc="-280">
                <a:latin typeface="Meiryo"/>
                <a:cs typeface="Meiryo"/>
              </a:rPr>
              <a:t> </a:t>
            </a:r>
            <a:r>
              <a:rPr dirty="0" baseline="-23809" sz="1050" spc="-82">
                <a:latin typeface="Meiryo"/>
                <a:cs typeface="Meiryo"/>
              </a:rPr>
              <a:t>•</a:t>
            </a:r>
            <a:endParaRPr baseline="-23809" sz="1050">
              <a:latin typeface="Meiryo"/>
              <a:cs typeface="Meiry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06116" y="2536686"/>
            <a:ext cx="15748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922">
                <a:latin typeface="Meiryo"/>
                <a:cs typeface="Meiryo"/>
              </a:rPr>
              <a:t>⎧</a:t>
            </a:r>
            <a:r>
              <a:rPr dirty="0" baseline="-20833" sz="1800" spc="-419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04132" y="2878102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32675" y="2713446"/>
            <a:ext cx="6553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800" spc="-15" i="1" u="sng">
                <a:latin typeface="Times New Roman"/>
                <a:cs typeface="Times New Roman"/>
              </a:rPr>
              <a:t>Y</a:t>
            </a:r>
            <a:r>
              <a:rPr dirty="0" baseline="13888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12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50">
                <a:latin typeface="Times New Roman"/>
                <a:cs typeface="Times New Roman"/>
              </a:rPr>
              <a:t> </a:t>
            </a:r>
            <a:r>
              <a:rPr dirty="0" baseline="9259" sz="1800" spc="-1117">
                <a:latin typeface="Meiryo"/>
                <a:cs typeface="Meiryo"/>
              </a:rPr>
              <a:t>⎞</a:t>
            </a:r>
            <a:r>
              <a:rPr dirty="0" baseline="9259" sz="1800" spc="202">
                <a:latin typeface="Meiryo"/>
                <a:cs typeface="Meiryo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U</a:t>
            </a:r>
            <a:r>
              <a:rPr dirty="0" sz="1200" spc="-130" i="1">
                <a:latin typeface="Times New Roman"/>
                <a:cs typeface="Times New Roman"/>
              </a:rPr>
              <a:t> </a:t>
            </a:r>
            <a:r>
              <a:rPr dirty="0" baseline="-7936" sz="1050" spc="-7">
                <a:latin typeface="Times New Roman"/>
                <a:cs typeface="Times New Roman"/>
              </a:rPr>
              <a:t>1</a:t>
            </a:r>
            <a:r>
              <a:rPr dirty="0" baseline="-7936" sz="1050">
                <a:latin typeface="Times New Roman"/>
                <a:cs typeface="Times New Roman"/>
              </a:rPr>
              <a:t> </a:t>
            </a:r>
            <a:r>
              <a:rPr dirty="0" baseline="-7936" sz="1050" spc="-104">
                <a:latin typeface="Times New Roman"/>
                <a:cs typeface="Times New Roman"/>
              </a:rPr>
              <a:t> </a:t>
            </a:r>
            <a:r>
              <a:rPr dirty="0" baseline="-6944" sz="1800" spc="-1117">
                <a:latin typeface="Meiryo"/>
                <a:cs typeface="Meiryo"/>
              </a:rPr>
              <a:t>⎟</a:t>
            </a:r>
            <a:endParaRPr baseline="-6944" sz="1800">
              <a:latin typeface="Meiryo"/>
              <a:cs typeface="Meiry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84743" y="2962746"/>
            <a:ext cx="30353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85">
                <a:latin typeface="Times New Roman"/>
                <a:cs typeface="Times New Roman"/>
              </a:rPr>
              <a:t> </a:t>
            </a:r>
            <a:r>
              <a:rPr dirty="0" baseline="-9259" sz="1800" spc="-1117">
                <a:latin typeface="Meiryo"/>
                <a:cs typeface="Meiryo"/>
              </a:rPr>
              <a:t>⎠</a:t>
            </a:r>
            <a:endParaRPr baseline="-9259" sz="1800">
              <a:latin typeface="Meiryo"/>
              <a:cs typeface="Meiry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04132" y="2634993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08173" y="2938956"/>
            <a:ext cx="798830" cy="2432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7370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745">
                <a:latin typeface="Meiryo"/>
                <a:cs typeface="Meiryo"/>
              </a:rPr>
              <a:t> </a:t>
            </a:r>
            <a:r>
              <a:rPr dirty="0" sz="1200" spc="160">
                <a:latin typeface="Meiryo"/>
                <a:cs typeface="Meiryo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21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22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85">
                <a:latin typeface="Times New Roman"/>
                <a:cs typeface="Times New Roman"/>
              </a:rPr>
              <a:t> </a:t>
            </a:r>
            <a:r>
              <a:rPr dirty="0" sz="1200" spc="-755">
                <a:latin typeface="Meiryo"/>
                <a:cs typeface="Meiryo"/>
              </a:rPr>
              <a:t>⎠</a:t>
            </a:r>
            <a:r>
              <a:rPr dirty="0" baseline="-18518" sz="1800" spc="-1117">
                <a:latin typeface="Meiryo"/>
                <a:cs typeface="Meiryo"/>
              </a:rPr>
              <a:t>⎝</a:t>
            </a:r>
            <a:endParaRPr baseline="-18518" sz="1800">
              <a:latin typeface="Meiryo"/>
              <a:cs typeface="Meiry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22932" y="2575547"/>
            <a:ext cx="18669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120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65721" y="2782801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91772" y="2785836"/>
            <a:ext cx="393700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4722" sz="1800" spc="-1117">
                <a:latin typeface="Meiryo"/>
                <a:cs typeface="Meiryo"/>
              </a:rPr>
              <a:t>⎟</a:t>
            </a:r>
            <a:r>
              <a:rPr dirty="0" baseline="-34722" sz="1800" spc="-150">
                <a:latin typeface="Meiryo"/>
                <a:cs typeface="Meiryo"/>
              </a:rPr>
              <a:t> </a:t>
            </a:r>
            <a:r>
              <a:rPr dirty="0" sz="1200" spc="-320">
                <a:latin typeface="Meiryo"/>
                <a:cs typeface="Meiryo"/>
              </a:rPr>
              <a:t>=</a:t>
            </a:r>
            <a:r>
              <a:rPr dirty="0" sz="1200" spc="-130">
                <a:latin typeface="Meiryo"/>
                <a:cs typeface="Meiryo"/>
              </a:rPr>
              <a:t> </a:t>
            </a:r>
            <a:r>
              <a:rPr dirty="0" sz="1200" spc="-675">
                <a:latin typeface="Meiryo"/>
                <a:cs typeface="Meiryo"/>
              </a:rPr>
              <a:t>⎜</a:t>
            </a:r>
            <a:r>
              <a:rPr dirty="0" baseline="-41666" sz="1800" spc="-15" i="1">
                <a:latin typeface="Times New Roman"/>
                <a:cs typeface="Times New Roman"/>
              </a:rPr>
              <a:t>Y</a:t>
            </a:r>
            <a:endParaRPr baseline="-41666"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08173" y="2710544"/>
            <a:ext cx="29146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457">
                <a:latin typeface="Meiryo"/>
                <a:cs typeface="Meiryo"/>
              </a:rPr>
              <a:t> </a:t>
            </a:r>
            <a:r>
              <a:rPr dirty="0" baseline="13888" sz="1800" spc="-15" i="1" u="sng">
                <a:latin typeface="Times New Roman"/>
                <a:cs typeface="Times New Roman"/>
              </a:rPr>
              <a:t>Y</a:t>
            </a:r>
            <a:r>
              <a:rPr dirty="0" baseline="13888" sz="1800" spc="-209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53216" y="2733330"/>
            <a:ext cx="32258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r>
              <a:rPr dirty="0" sz="1200" spc="-165">
                <a:latin typeface="Meiryo"/>
                <a:cs typeface="Meiryo"/>
              </a:rPr>
              <a:t> </a:t>
            </a:r>
            <a:r>
              <a:rPr dirty="0" baseline="6944" sz="1800" spc="-7" i="1">
                <a:latin typeface="Times New Roman"/>
                <a:cs typeface="Times New Roman"/>
              </a:rPr>
              <a:t>I</a:t>
            </a:r>
            <a:r>
              <a:rPr dirty="0" baseline="6944" sz="1800" spc="-225" i="1">
                <a:latin typeface="Times New Roman"/>
                <a:cs typeface="Times New Roman"/>
              </a:rPr>
              <a:t> </a:t>
            </a:r>
            <a:r>
              <a:rPr dirty="0" baseline="7936" sz="1050" spc="-7">
                <a:latin typeface="Times New Roman"/>
                <a:cs typeface="Times New Roman"/>
              </a:rPr>
              <a:t>1</a:t>
            </a:r>
            <a:r>
              <a:rPr dirty="0" baseline="7936" sz="1050">
                <a:latin typeface="Times New Roman"/>
                <a:cs typeface="Times New Roman"/>
              </a:rPr>
              <a:t> </a:t>
            </a:r>
            <a:r>
              <a:rPr dirty="0" baseline="7936" sz="1050" spc="-12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34148" y="2958939"/>
            <a:ext cx="241300" cy="22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90">
                <a:latin typeface="Times New Roman"/>
                <a:cs typeface="Times New Roman"/>
              </a:rPr>
              <a:t> </a:t>
            </a:r>
            <a:r>
              <a:rPr dirty="0" baseline="-11574" sz="1800" spc="-1117">
                <a:latin typeface="Meiryo"/>
                <a:cs typeface="Meiryo"/>
              </a:rPr>
              <a:t>⎠</a:t>
            </a:r>
            <a:endParaRPr baseline="-11574" sz="1800">
              <a:latin typeface="Meiryo"/>
              <a:cs typeface="Meiry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91772" y="2636511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53216" y="2813319"/>
            <a:ext cx="157480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148" sz="1800" spc="-1117">
                <a:latin typeface="Meiryo"/>
                <a:cs typeface="Meiryo"/>
              </a:rPr>
              <a:t>⎜</a:t>
            </a:r>
            <a:r>
              <a:rPr dirty="0" baseline="-23148" sz="1800" spc="-23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53216" y="2987820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⎝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53216" y="2576344"/>
            <a:ext cx="165735" cy="252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-127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23956" y="2917186"/>
            <a:ext cx="66230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8330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97223" y="2600186"/>
            <a:ext cx="65214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8170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35037" y="2878324"/>
            <a:ext cx="660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27364" y="2902380"/>
            <a:ext cx="1098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68324" y="3910584"/>
            <a:ext cx="86106" cy="0"/>
          </a:xfrm>
          <a:custGeom>
            <a:avLst/>
            <a:gdLst/>
            <a:ahLst/>
            <a:cxnLst/>
            <a:rect l="l" t="t" r="r" b="b"/>
            <a:pathLst>
              <a:path w="86106" h="0">
                <a:moveTo>
                  <a:pt x="0" y="0"/>
                </a:moveTo>
                <a:lnTo>
                  <a:pt x="86105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421130" y="3910584"/>
            <a:ext cx="86106" cy="0"/>
          </a:xfrm>
          <a:custGeom>
            <a:avLst/>
            <a:gdLst/>
            <a:ahLst/>
            <a:cxnLst/>
            <a:rect l="l" t="t" r="r" b="b"/>
            <a:pathLst>
              <a:path w="86106" h="0">
                <a:moveTo>
                  <a:pt x="0" y="0"/>
                </a:moveTo>
                <a:lnTo>
                  <a:pt x="86106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871472" y="3729228"/>
            <a:ext cx="216407" cy="0"/>
          </a:xfrm>
          <a:custGeom>
            <a:avLst/>
            <a:gdLst/>
            <a:ahLst/>
            <a:cxnLst/>
            <a:rect l="l" t="t" r="r" b="b"/>
            <a:pathLst>
              <a:path w="216407" h="0">
                <a:moveTo>
                  <a:pt x="0" y="0"/>
                </a:moveTo>
                <a:lnTo>
                  <a:pt x="216407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874471" y="3614922"/>
            <a:ext cx="106616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  <a:tab pos="607695" algn="l"/>
              </a:tabLst>
            </a:pPr>
            <a:r>
              <a:rPr dirty="0" baseline="2314" sz="1800" spc="-1117">
                <a:latin typeface="Meiryo"/>
                <a:cs typeface="Meiryo"/>
              </a:rPr>
              <a:t>⎟</a:t>
            </a:r>
            <a:r>
              <a:rPr dirty="0" baseline="2314" sz="1800" spc="-1117">
                <a:latin typeface="Meiryo"/>
                <a:cs typeface="Meiryo"/>
              </a:rPr>
              <a:t>	</a:t>
            </a:r>
            <a:r>
              <a:rPr dirty="0" sz="1200" spc="-745">
                <a:latin typeface="Times New Roman"/>
                <a:cs typeface="Times New Roman"/>
              </a:rPr>
              <a:t>,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где	</a:t>
            </a:r>
            <a:r>
              <a:rPr dirty="0" sz="1200">
                <a:latin typeface="Times New Roman"/>
                <a:cs typeface="Times New Roman"/>
              </a:rPr>
              <a:t>|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-105" i="1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|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-229">
                <a:latin typeface="Meiryo"/>
                <a:cs typeface="Meiryo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12056" y="3773448"/>
            <a:ext cx="828040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9740" algn="l"/>
              </a:tabLst>
            </a:pPr>
            <a:r>
              <a:rPr dirty="0" baseline="3968" sz="1050">
                <a:latin typeface="Times New Roman"/>
                <a:cs typeface="Times New Roman"/>
              </a:rPr>
              <a:t>22 </a:t>
            </a:r>
            <a:r>
              <a:rPr dirty="0" baseline="3968" sz="1050" spc="-135">
                <a:latin typeface="Times New Roman"/>
                <a:cs typeface="Times New Roman"/>
              </a:rPr>
              <a:t> </a:t>
            </a:r>
            <a:r>
              <a:rPr dirty="0" baseline="2314" sz="1800" spc="-1117">
                <a:latin typeface="Meiryo"/>
                <a:cs typeface="Meiryo"/>
              </a:rPr>
              <a:t>⎠</a:t>
            </a:r>
            <a:r>
              <a:rPr dirty="0" baseline="2314" sz="1800">
                <a:latin typeface="Meiryo"/>
                <a:cs typeface="Meiryo"/>
              </a:rPr>
              <a:t>	</a:t>
            </a:r>
            <a:r>
              <a:rPr dirty="0" sz="700">
                <a:latin typeface="Times New Roman"/>
                <a:cs typeface="Times New Roman"/>
              </a:rPr>
              <a:t>12 </a:t>
            </a:r>
            <a:r>
              <a:rPr dirty="0" sz="700" spc="25">
                <a:latin typeface="Times New Roman"/>
                <a:cs typeface="Times New Roman"/>
              </a:rPr>
              <a:t> </a:t>
            </a:r>
            <a:r>
              <a:rPr dirty="0" baseline="2314" sz="1800" spc="-1117">
                <a:latin typeface="Meiryo"/>
                <a:cs typeface="Meiryo"/>
              </a:rPr>
              <a:t>⎝</a:t>
            </a:r>
            <a:r>
              <a:rPr dirty="0" baseline="2314" sz="1800">
                <a:latin typeface="Meiryo"/>
                <a:cs typeface="Meiryo"/>
              </a:rPr>
              <a:t> </a:t>
            </a:r>
            <a:r>
              <a:rPr dirty="0" baseline="2314" sz="1800" spc="-254">
                <a:latin typeface="Meiryo"/>
                <a:cs typeface="Meiryo"/>
              </a:rPr>
              <a:t> </a:t>
            </a:r>
            <a:r>
              <a:rPr dirty="0" baseline="16203" sz="1800">
                <a:latin typeface="Times New Roman"/>
                <a:cs typeface="Times New Roman"/>
              </a:rPr>
              <a:t>1</a:t>
            </a:r>
            <a:endParaRPr baseline="16203"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26281" y="3512677"/>
            <a:ext cx="432434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629" sz="1800" spc="-179">
                <a:latin typeface="Meiryo"/>
                <a:cs typeface="Meiryo"/>
              </a:rPr>
              <a:t>−</a:t>
            </a:r>
            <a:r>
              <a:rPr dirty="0" baseline="4629" sz="1800" spc="-262">
                <a:latin typeface="Meiryo"/>
                <a:cs typeface="Meiryo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|</a:t>
            </a:r>
            <a:r>
              <a:rPr dirty="0" baseline="4629" sz="1800" spc="82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A</a:t>
            </a:r>
            <a:r>
              <a:rPr dirty="0" baseline="4629" sz="1800" spc="-150" i="1">
                <a:latin typeface="Times New Roman"/>
                <a:cs typeface="Times New Roman"/>
              </a:rPr>
              <a:t> </a:t>
            </a:r>
            <a:r>
              <a:rPr dirty="0" baseline="4629" sz="1800" spc="82">
                <a:latin typeface="Times New Roman"/>
                <a:cs typeface="Times New Roman"/>
              </a:rPr>
              <a:t>|</a:t>
            </a: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28959" y="3518050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44977" y="3770287"/>
            <a:ext cx="21399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Times New Roman"/>
                <a:cs typeface="Times New Roman"/>
              </a:rPr>
              <a:t>11 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96417" y="3539486"/>
            <a:ext cx="29210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262">
                <a:latin typeface="Meiryo"/>
                <a:cs typeface="Meiryo"/>
              </a:rPr>
              <a:t> </a:t>
            </a:r>
            <a:r>
              <a:rPr dirty="0" baseline="13888" sz="1800" spc="-67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22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77237" y="3769213"/>
            <a:ext cx="29718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745">
                <a:latin typeface="Meiryo"/>
                <a:cs typeface="Meiryo"/>
              </a:rPr>
              <a:t> </a:t>
            </a:r>
            <a:r>
              <a:rPr dirty="0" sz="1200" spc="150">
                <a:latin typeface="Meiryo"/>
                <a:cs typeface="Meiryo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401727" y="3538772"/>
            <a:ext cx="31750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13888" sz="1800" i="1" u="sng">
                <a:latin typeface="Times New Roman"/>
                <a:cs typeface="Times New Roman"/>
              </a:rPr>
              <a:t>Y</a:t>
            </a:r>
            <a:r>
              <a:rPr dirty="0" baseline="13888" sz="1800" spc="-209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12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9259" sz="1800" spc="-1117">
                <a:latin typeface="Meiryo"/>
                <a:cs typeface="Meiryo"/>
              </a:rPr>
              <a:t>⎞</a:t>
            </a:r>
            <a:endParaRPr baseline="9259" sz="1800">
              <a:latin typeface="Meiryo"/>
              <a:cs typeface="Meiry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77237" y="3538772"/>
            <a:ext cx="29146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9259" sz="1800" spc="-967">
                <a:latin typeface="Meiryo"/>
                <a:cs typeface="Meiryo"/>
              </a:rPr>
              <a:t>⎛</a:t>
            </a:r>
            <a:r>
              <a:rPr dirty="0" baseline="13888" sz="1800" i="1" u="sng">
                <a:latin typeface="Times New Roman"/>
                <a:cs typeface="Times New Roman"/>
              </a:rPr>
              <a:t>Y</a:t>
            </a:r>
            <a:r>
              <a:rPr dirty="0" baseline="13888" sz="1800" spc="-225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34775" y="3614769"/>
            <a:ext cx="546100" cy="315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305"/>
              </a:lnSpc>
              <a:tabLst>
                <a:tab pos="461009" algn="l"/>
              </a:tabLst>
            </a:pPr>
            <a:r>
              <a:rPr dirty="0" sz="1200" spc="-745">
                <a:latin typeface="Meiryo"/>
                <a:cs typeface="Meiryo"/>
              </a:rPr>
              <a:t>⎟</a:t>
            </a:r>
            <a:r>
              <a:rPr dirty="0" sz="1200" spc="-105">
                <a:latin typeface="Meiryo"/>
                <a:cs typeface="Meiryo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>
                <a:latin typeface="Meiryo"/>
                <a:cs typeface="Meiryo"/>
              </a:rPr>
              <a:t>	</a:t>
            </a:r>
            <a:r>
              <a:rPr dirty="0" baseline="2314" sz="1800" spc="-1117">
                <a:latin typeface="Meiryo"/>
                <a:cs typeface="Meiryo"/>
              </a:rPr>
              <a:t>⎜</a:t>
            </a:r>
            <a:endParaRPr baseline="2314" sz="1800">
              <a:latin typeface="Meiryo"/>
              <a:cs typeface="Meiryo"/>
            </a:endParaRPr>
          </a:p>
          <a:p>
            <a:pPr algn="ctr" marL="65405">
              <a:lnSpc>
                <a:spcPts val="1080"/>
              </a:lnSpc>
            </a:pPr>
            <a:r>
              <a:rPr dirty="0" sz="1200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540712" y="3731293"/>
            <a:ext cx="24511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20">
                <a:latin typeface="Meiryo"/>
                <a:cs typeface="Meiryo"/>
              </a:rPr>
              <a:t>−</a:t>
            </a:r>
            <a:r>
              <a:rPr dirty="0" sz="1200" spc="-80">
                <a:latin typeface="Meiryo"/>
                <a:cs typeface="Meiryo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77237" y="3611545"/>
            <a:ext cx="530860" cy="316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  <a:p>
            <a:pPr marL="78740">
              <a:lnSpc>
                <a:spcPts val="1085"/>
              </a:lnSpc>
              <a:tabLst>
                <a:tab pos="432434" algn="l"/>
              </a:tabLst>
            </a:pPr>
            <a:r>
              <a:rPr dirty="0" sz="1200" i="1">
                <a:latin typeface="Times New Roman"/>
                <a:cs typeface="Times New Roman"/>
              </a:rPr>
              <a:t>Y	</a:t>
            </a:r>
            <a:r>
              <a:rPr dirty="0" sz="1200" i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511300" y="4385052"/>
            <a:ext cx="38100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Y </a:t>
            </a:r>
            <a:r>
              <a:rPr dirty="0" sz="1200" spc="-145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50">
                <a:latin typeface="Meiryo"/>
                <a:cs typeface="Meiryo"/>
              </a:rPr>
              <a:t> </a:t>
            </a:r>
            <a:r>
              <a:rPr dirty="0" baseline="21825" sz="2100" spc="-1305">
                <a:latin typeface="Meiryo"/>
                <a:cs typeface="Meiryo"/>
              </a:rPr>
              <a:t>⎜</a:t>
            </a:r>
            <a:endParaRPr baseline="21825" sz="2100">
              <a:latin typeface="Meiryo"/>
              <a:cs typeface="Meiry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97050" y="4251767"/>
            <a:ext cx="68389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904" sz="2100" spc="-1305">
                <a:latin typeface="Meiryo"/>
                <a:cs typeface="Meiryo"/>
              </a:rPr>
              <a:t>⎛</a:t>
            </a:r>
            <a:r>
              <a:rPr dirty="0" baseline="11904" sz="2100" spc="-517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2.86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454636" y="4210046"/>
            <a:ext cx="19685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14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97050" y="4584684"/>
            <a:ext cx="68389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9920" sz="2100" spc="-1305">
                <a:latin typeface="Meiryo"/>
                <a:cs typeface="Meiryo"/>
              </a:rPr>
              <a:t>⎝</a:t>
            </a:r>
            <a:r>
              <a:rPr dirty="0" baseline="-9920" sz="2100" spc="-517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1.43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454636" y="4543802"/>
            <a:ext cx="19685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14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197501" y="4277114"/>
            <a:ext cx="68326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10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1.43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54393" y="4210046"/>
            <a:ext cx="197485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05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730389" y="4610084"/>
            <a:ext cx="162687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79475" algn="l"/>
              </a:tabLst>
            </a:pPr>
            <a:r>
              <a:rPr dirty="0" sz="1200" spc="-105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1.43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	</a:t>
            </a:r>
            <a:r>
              <a:rPr dirty="0" sz="1200" spc="-120">
                <a:latin typeface="Meiryo"/>
                <a:cs typeface="Meiryo"/>
              </a:rPr>
              <a:t>−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5.28j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88086" y="4543802"/>
            <a:ext cx="19685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14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30643" y="4499352"/>
            <a:ext cx="29273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05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2</a:t>
            </a:r>
            <a:r>
              <a:rPr dirty="0" sz="1050" spc="-65">
                <a:latin typeface="Times New Roman"/>
                <a:cs typeface="Times New Roman"/>
              </a:rPr>
              <a:t> </a:t>
            </a: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97050" y="44993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⎜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528143" y="421351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⎞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528058" y="431799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528058" y="46136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50489" y="5592230"/>
            <a:ext cx="145224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203" sz="1800" spc="-1814">
                <a:latin typeface="Meiryo"/>
                <a:cs typeface="Meiryo"/>
              </a:rPr>
              <a:t>⎪</a:t>
            </a:r>
            <a:r>
              <a:rPr dirty="0" baseline="-9259" sz="1800" spc="-1072">
                <a:latin typeface="Meiryo"/>
                <a:cs typeface="Meiryo"/>
              </a:rPr>
              <a:t>⎩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112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Z</a:t>
            </a:r>
            <a:r>
              <a:rPr dirty="0" baseline="2314" sz="1800" spc="-112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97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70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3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+</a:t>
            </a:r>
            <a:r>
              <a:rPr dirty="0" baseline="2314" sz="1800" spc="-195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Z</a:t>
            </a:r>
            <a:r>
              <a:rPr dirty="0" baseline="2314" sz="1800" spc="-120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84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50489" y="5275230"/>
            <a:ext cx="400685" cy="206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1072">
                <a:latin typeface="Meiryo"/>
                <a:cs typeface="Meiryo"/>
              </a:rPr>
              <a:t>⎪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=</a:t>
            </a:r>
            <a:endParaRPr baseline="4629" sz="1800">
              <a:latin typeface="Meiryo"/>
              <a:cs typeface="Meiryo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650489" y="5403345"/>
            <a:ext cx="17907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r>
              <a:rPr dirty="0" sz="1200" spc="-114">
                <a:latin typeface="Meiryo"/>
                <a:cs typeface="Meiryo"/>
              </a:rPr>
              <a:t> </a:t>
            </a:r>
            <a:r>
              <a:rPr dirty="0" baseline="-23809" sz="1050" spc="-82">
                <a:latin typeface="Meiryo"/>
                <a:cs typeface="Meiryo"/>
              </a:rPr>
              <a:t>•</a:t>
            </a:r>
            <a:endParaRPr baseline="-23809" sz="1050">
              <a:latin typeface="Meiryo"/>
              <a:cs typeface="Meiryo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650489" y="5186944"/>
            <a:ext cx="10096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⎧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171525" y="5301167"/>
            <a:ext cx="74231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  <a:tabLst>
                <a:tab pos="558165" algn="l"/>
              </a:tabLst>
            </a:pPr>
            <a:r>
              <a:rPr dirty="0" sz="700" spc="-5">
                <a:latin typeface="Times New Roman"/>
                <a:cs typeface="Times New Roman"/>
              </a:rPr>
              <a:t>11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-65">
                <a:latin typeface="Times New Roman"/>
                <a:cs typeface="Times New Roman"/>
              </a:rPr>
              <a:t> </a:t>
            </a:r>
            <a:r>
              <a:rPr dirty="0" baseline="13888" sz="1800" spc="-187">
                <a:latin typeface="Meiryo"/>
                <a:cs typeface="Meiryo"/>
              </a:rPr>
              <a:t>⋅</a:t>
            </a:r>
            <a:r>
              <a:rPr dirty="0" baseline="13888" sz="1800">
                <a:latin typeface="Meiryo"/>
                <a:cs typeface="Meiryo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12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baseline="13888" sz="1800" spc="-187">
                <a:latin typeface="Meiryo"/>
                <a:cs typeface="Meiryo"/>
              </a:rPr>
              <a:t>⋅</a:t>
            </a:r>
            <a:endParaRPr baseline="13888" sz="1800">
              <a:latin typeface="Meiryo"/>
              <a:cs typeface="Meiryo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363792" y="5272220"/>
            <a:ext cx="70231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64515" algn="l"/>
              </a:tabLst>
            </a:pP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3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30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+</a:t>
            </a:r>
            <a:r>
              <a:rPr dirty="0" baseline="2314" sz="1800" spc="-195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Z</a:t>
            </a:r>
            <a:r>
              <a:rPr dirty="0" baseline="2314" sz="1800" i="1">
                <a:latin typeface="Times New Roman"/>
                <a:cs typeface="Times New Roman"/>
              </a:rPr>
              <a:t>	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290135" y="5549562"/>
            <a:ext cx="242570" cy="22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ts val="944"/>
              </a:lnSpc>
            </a:pP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1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80">
                <a:latin typeface="Times New Roman"/>
                <a:cs typeface="Times New Roman"/>
              </a:rPr>
              <a:t> </a:t>
            </a:r>
            <a:r>
              <a:rPr dirty="0" baseline="30092" sz="1800" spc="-1117">
                <a:latin typeface="Meiryo"/>
                <a:cs typeface="Meiryo"/>
              </a:rPr>
              <a:t>⎟</a:t>
            </a:r>
            <a:endParaRPr baseline="30092" sz="1800">
              <a:latin typeface="Meiryo"/>
              <a:cs typeface="Meiryo"/>
            </a:endParaRPr>
          </a:p>
          <a:p>
            <a:pPr algn="r" marR="6350">
              <a:lnSpc>
                <a:spcPts val="725"/>
              </a:lnSpc>
            </a:pP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024712" y="5324130"/>
            <a:ext cx="50800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5873" sz="1050" spc="-7">
                <a:latin typeface="Times New Roman"/>
                <a:cs typeface="Times New Roman"/>
              </a:rPr>
              <a:t>12</a:t>
            </a:r>
            <a:r>
              <a:rPr dirty="0" baseline="15873" sz="1050" spc="-7">
                <a:latin typeface="Times New Roman"/>
                <a:cs typeface="Times New Roman"/>
              </a:rPr>
              <a:t> </a:t>
            </a:r>
            <a:r>
              <a:rPr dirty="0" baseline="15873" sz="1050" spc="-67">
                <a:latin typeface="Times New Roman"/>
                <a:cs typeface="Times New Roman"/>
              </a:rPr>
              <a:t> </a:t>
            </a:r>
            <a:r>
              <a:rPr dirty="0" baseline="-18518" sz="1800" spc="-1132">
                <a:latin typeface="Meiryo"/>
                <a:cs typeface="Meiryo"/>
              </a:rPr>
              <a:t>⎟</a:t>
            </a:r>
            <a:r>
              <a:rPr dirty="0" sz="1200" spc="-745">
                <a:latin typeface="Meiryo"/>
                <a:cs typeface="Meiryo"/>
              </a:rPr>
              <a:t>⎜</a:t>
            </a:r>
            <a:r>
              <a:rPr dirty="0" sz="1200" spc="-165">
                <a:latin typeface="Meiryo"/>
                <a:cs typeface="Meiryo"/>
              </a:rPr>
              <a:t> </a:t>
            </a:r>
            <a:r>
              <a:rPr dirty="0" baseline="6944" sz="1800" spc="-7" i="1">
                <a:latin typeface="Times New Roman"/>
                <a:cs typeface="Times New Roman"/>
              </a:rPr>
              <a:t>I</a:t>
            </a:r>
            <a:r>
              <a:rPr dirty="0" baseline="6944" sz="1800" spc="-225" i="1">
                <a:latin typeface="Times New Roman"/>
                <a:cs typeface="Times New Roman"/>
              </a:rPr>
              <a:t> </a:t>
            </a:r>
            <a:r>
              <a:rPr dirty="0" baseline="7936" sz="1050" spc="-7">
                <a:latin typeface="Times New Roman"/>
                <a:cs typeface="Times New Roman"/>
              </a:rPr>
              <a:t>1</a:t>
            </a:r>
            <a:r>
              <a:rPr dirty="0" baseline="7936" sz="1050">
                <a:latin typeface="Times New Roman"/>
                <a:cs typeface="Times New Roman"/>
              </a:rPr>
              <a:t> </a:t>
            </a:r>
            <a:r>
              <a:rPr dirty="0" baseline="7936" sz="1050" spc="-104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448657" y="5227311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209342" y="5404119"/>
            <a:ext cx="156845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148" sz="1800" spc="-1117">
                <a:latin typeface="Meiryo"/>
                <a:cs typeface="Meiryo"/>
              </a:rPr>
              <a:t>⎜</a:t>
            </a:r>
            <a:r>
              <a:rPr dirty="0" baseline="-23148" sz="1800" spc="-23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475462" y="5529755"/>
            <a:ext cx="81788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  <a:tab pos="566420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745">
                <a:latin typeface="Meiryo"/>
                <a:cs typeface="Meiryo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21</a:t>
            </a:r>
            <a:r>
              <a:rPr dirty="0" sz="700" spc="-5">
                <a:latin typeface="Times New Roman"/>
                <a:cs typeface="Times New Roman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22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-80">
                <a:latin typeface="Times New Roman"/>
                <a:cs typeface="Times New Roman"/>
              </a:rPr>
              <a:t> </a:t>
            </a:r>
            <a:r>
              <a:rPr dirty="0" sz="1200" spc="-755">
                <a:latin typeface="Meiryo"/>
                <a:cs typeface="Meiryo"/>
              </a:rPr>
              <a:t>⎠</a:t>
            </a:r>
            <a:r>
              <a:rPr dirty="0" baseline="-18518" sz="1800" spc="-1117">
                <a:latin typeface="Meiryo"/>
                <a:cs typeface="Meiryo"/>
              </a:rPr>
              <a:t>⎝</a:t>
            </a:r>
            <a:endParaRPr baseline="-18518" sz="1800">
              <a:latin typeface="Meiryo"/>
              <a:cs typeface="Meiryo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152131" y="5167144"/>
            <a:ext cx="222250" cy="302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9351" sz="1800" spc="-1132">
                <a:latin typeface="Meiryo"/>
                <a:cs typeface="Meiryo"/>
              </a:rPr>
              <a:t>⎞</a:t>
            </a: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-135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977103" y="5323371"/>
            <a:ext cx="582295" cy="245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5">
                <a:latin typeface="Meiryo"/>
                <a:cs typeface="Meiryo"/>
              </a:rPr>
              <a:t>⎜</a:t>
            </a:r>
            <a:r>
              <a:rPr dirty="0" baseline="6944" sz="1800" spc="-15" i="1">
                <a:latin typeface="Times New Roman"/>
                <a:cs typeface="Times New Roman"/>
              </a:rPr>
              <a:t>U</a:t>
            </a:r>
            <a:r>
              <a:rPr dirty="0" baseline="6944" sz="1800" spc="-187" i="1">
                <a:latin typeface="Times New Roman"/>
                <a:cs typeface="Times New Roman"/>
              </a:rPr>
              <a:t> </a:t>
            </a:r>
            <a:r>
              <a:rPr dirty="0" baseline="3968" sz="1050" spc="-7">
                <a:latin typeface="Times New Roman"/>
                <a:cs typeface="Times New Roman"/>
              </a:rPr>
              <a:t>1</a:t>
            </a:r>
            <a:r>
              <a:rPr dirty="0" baseline="3968" sz="1050">
                <a:latin typeface="Times New Roman"/>
                <a:cs typeface="Times New Roman"/>
              </a:rPr>
              <a:t> </a:t>
            </a:r>
            <a:r>
              <a:rPr dirty="0" baseline="3968" sz="1050" spc="-104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baseline="-18518" sz="1800" spc="-480">
                <a:latin typeface="Meiryo"/>
                <a:cs typeface="Meiryo"/>
              </a:rPr>
              <a:t>=</a:t>
            </a:r>
            <a:r>
              <a:rPr dirty="0" baseline="-18518" sz="1800" spc="-195">
                <a:latin typeface="Meiryo"/>
                <a:cs typeface="Meiryo"/>
              </a:rPr>
              <a:t> </a:t>
            </a:r>
            <a:r>
              <a:rPr dirty="0" baseline="-18518" sz="1800" spc="-1117">
                <a:latin typeface="Meiryo"/>
                <a:cs typeface="Meiryo"/>
              </a:rPr>
              <a:t>⎜</a:t>
            </a:r>
            <a:endParaRPr baseline="-18518" sz="1800">
              <a:latin typeface="Meiryo"/>
              <a:cs typeface="Meiryo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475462" y="5276782"/>
            <a:ext cx="19367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⎛</a:t>
            </a:r>
            <a:r>
              <a:rPr dirty="0" sz="1200" spc="-210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Z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180470" y="5468903"/>
            <a:ext cx="16256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78105">
              <a:lnSpc>
                <a:spcPts val="127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  <a:p>
            <a:pPr algn="ctr">
              <a:lnSpc>
                <a:spcPts val="835"/>
              </a:lnSpc>
            </a:pP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-80">
                <a:latin typeface="Times New Roman"/>
                <a:cs typeface="Times New Roman"/>
              </a:rPr>
              <a:t> </a:t>
            </a:r>
            <a:r>
              <a:rPr dirty="0" baseline="-9259" sz="1800" spc="-1117">
                <a:latin typeface="Meiryo"/>
                <a:cs typeface="Meiryo"/>
              </a:rPr>
              <a:t>⎠</a:t>
            </a:r>
            <a:endParaRPr baseline="-9259" sz="1800">
              <a:latin typeface="Meiryo"/>
              <a:cs typeface="Meiryo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259061" y="5225793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77103" y="5405624"/>
            <a:ext cx="178435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148" sz="1800" spc="-1117">
                <a:latin typeface="Meiryo"/>
                <a:cs typeface="Meiryo"/>
              </a:rPr>
              <a:t>⎜</a:t>
            </a:r>
            <a:r>
              <a:rPr dirty="0" baseline="-23148" sz="1800" spc="2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977103" y="5580138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⎝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977103" y="5166347"/>
            <a:ext cx="18669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120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400268" y="5507986"/>
            <a:ext cx="62865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467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373623" y="5190985"/>
            <a:ext cx="61912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6451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763258" y="5190985"/>
            <a:ext cx="660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662034" y="5364667"/>
            <a:ext cx="11430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068176" y="5265398"/>
            <a:ext cx="1098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916670" y="5220410"/>
            <a:ext cx="115570" cy="46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 indent="5080">
              <a:lnSpc>
                <a:spcPct val="1246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Z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1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553979" y="5493180"/>
            <a:ext cx="1098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038775" y="5543562"/>
            <a:ext cx="1352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068324" y="6348984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49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430274" y="6348984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 h="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1888998" y="6167628"/>
            <a:ext cx="220217" cy="0"/>
          </a:xfrm>
          <a:custGeom>
            <a:avLst/>
            <a:gdLst/>
            <a:ahLst/>
            <a:cxnLst/>
            <a:rect l="l" t="t" r="r" b="b"/>
            <a:pathLst>
              <a:path w="220217" h="0">
                <a:moveTo>
                  <a:pt x="0" y="0"/>
                </a:moveTo>
                <a:lnTo>
                  <a:pt x="220217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2877566" y="6053324"/>
            <a:ext cx="116839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314" sz="1800" spc="-1192">
                <a:latin typeface="Meiryo"/>
                <a:cs typeface="Meiryo"/>
              </a:rPr>
              <a:t>⎟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898858" y="6211847"/>
            <a:ext cx="453390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800" spc="-75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21 </a:t>
            </a:r>
            <a:r>
              <a:rPr dirty="0" sz="700" spc="-25">
                <a:latin typeface="Times New Roman"/>
                <a:cs typeface="Times New Roman"/>
              </a:rPr>
              <a:t> </a:t>
            </a:r>
            <a:r>
              <a:rPr dirty="0" baseline="2314" sz="1800" spc="-1117">
                <a:latin typeface="Meiryo"/>
                <a:cs typeface="Meiryo"/>
              </a:rPr>
              <a:t>⎝</a:t>
            </a:r>
            <a:r>
              <a:rPr dirty="0" baseline="2314" sz="1800" spc="247">
                <a:latin typeface="Meiryo"/>
                <a:cs typeface="Meiryo"/>
              </a:rPr>
              <a:t> </a:t>
            </a:r>
            <a:r>
              <a:rPr dirty="0" baseline="16203" sz="1800">
                <a:latin typeface="Times New Roman"/>
                <a:cs typeface="Times New Roman"/>
              </a:rPr>
              <a:t>1</a:t>
            </a:r>
            <a:endParaRPr baseline="16203" sz="18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529990" y="5951116"/>
            <a:ext cx="43180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629" sz="1800" spc="-179">
                <a:latin typeface="Meiryo"/>
                <a:cs typeface="Meiryo"/>
              </a:rPr>
              <a:t>−</a:t>
            </a:r>
            <a:r>
              <a:rPr dirty="0" baseline="4629" sz="1800" spc="-254">
                <a:latin typeface="Meiryo"/>
                <a:cs typeface="Meiryo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|</a:t>
            </a:r>
            <a:r>
              <a:rPr dirty="0" baseline="4629" sz="1800" spc="82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A</a:t>
            </a:r>
            <a:r>
              <a:rPr dirty="0" baseline="4629" sz="1800" spc="-150" i="1">
                <a:latin typeface="Times New Roman"/>
                <a:cs typeface="Times New Roman"/>
              </a:rPr>
              <a:t> </a:t>
            </a:r>
            <a:r>
              <a:rPr dirty="0" baseline="4629" sz="1800" spc="82">
                <a:latin typeface="Times New Roman"/>
                <a:cs typeface="Times New Roman"/>
              </a:rPr>
              <a:t>|</a:t>
            </a: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948826" y="5956451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536131" y="6208727"/>
            <a:ext cx="426084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800" spc="-179">
                <a:latin typeface="Meiryo"/>
                <a:cs typeface="Meiryo"/>
              </a:rPr>
              <a:t>−</a:t>
            </a:r>
            <a:r>
              <a:rPr dirty="0" baseline="13888" sz="1800" spc="-127">
                <a:latin typeface="Meiryo"/>
                <a:cs typeface="Meiryo"/>
              </a:rPr>
              <a:t> </a:t>
            </a:r>
            <a:r>
              <a:rPr dirty="0" baseline="13888" sz="1800" spc="-75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22 </a:t>
            </a:r>
            <a:r>
              <a:rPr dirty="0" sz="700" spc="-45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117782" y="5977885"/>
            <a:ext cx="28130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277">
                <a:latin typeface="Meiryo"/>
                <a:cs typeface="Meiryo"/>
              </a:rPr>
              <a:t> </a:t>
            </a:r>
            <a:r>
              <a:rPr dirty="0" baseline="13888" sz="1800" spc="-179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976955" y="6049984"/>
            <a:ext cx="760730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  <a:p>
            <a:pPr marL="12700">
              <a:lnSpc>
                <a:spcPts val="1375"/>
              </a:lnSpc>
              <a:tabLst>
                <a:tab pos="452755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254">
                <a:latin typeface="Meiryo"/>
                <a:cs typeface="Meiryo"/>
              </a:rPr>
              <a:t> </a:t>
            </a:r>
            <a:r>
              <a:rPr dirty="0" baseline="13888" sz="1800" i="1">
                <a:latin typeface="Times New Roman"/>
                <a:cs typeface="Times New Roman"/>
              </a:rPr>
              <a:t>Z</a:t>
            </a:r>
            <a:r>
              <a:rPr dirty="0" baseline="13888" sz="1800" spc="-127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21	</a:t>
            </a:r>
            <a:r>
              <a:rPr dirty="0" baseline="13888" sz="1800" i="1">
                <a:latin typeface="Times New Roman"/>
                <a:cs typeface="Times New Roman"/>
              </a:rPr>
              <a:t>Z</a:t>
            </a:r>
            <a:r>
              <a:rPr dirty="0" baseline="13888" sz="1800" spc="-127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22</a:t>
            </a:r>
            <a:r>
              <a:rPr dirty="0" sz="700" spc="85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422631" y="5977170"/>
            <a:ext cx="31496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13888" sz="1800" i="1" u="sng">
                <a:latin typeface="Times New Roman"/>
                <a:cs typeface="Times New Roman"/>
              </a:rPr>
              <a:t>Z</a:t>
            </a:r>
            <a:r>
              <a:rPr dirty="0" baseline="13888" sz="1800" spc="-240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12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9259" sz="1800" spc="-1117">
                <a:latin typeface="Meiryo"/>
                <a:cs typeface="Meiryo"/>
              </a:rPr>
              <a:t>⎞</a:t>
            </a:r>
            <a:endParaRPr baseline="9259" sz="1800">
              <a:latin typeface="Meiryo"/>
              <a:cs typeface="Meiryo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976955" y="5977170"/>
            <a:ext cx="30099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330">
                <a:latin typeface="Meiryo"/>
                <a:cs typeface="Meiryo"/>
              </a:rPr>
              <a:t> </a:t>
            </a:r>
            <a:r>
              <a:rPr dirty="0" baseline="13888" sz="1800" i="1" u="sng">
                <a:latin typeface="Times New Roman"/>
                <a:cs typeface="Times New Roman"/>
              </a:rPr>
              <a:t>Z</a:t>
            </a:r>
            <a:r>
              <a:rPr dirty="0" baseline="13888" sz="1800" spc="-240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117782" y="6049371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652915" y="6053208"/>
            <a:ext cx="20701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r>
              <a:rPr dirty="0" sz="1200" spc="-105">
                <a:latin typeface="Meiryo"/>
                <a:cs typeface="Meiryo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511300" y="6829870"/>
            <a:ext cx="1431925" cy="321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4175">
              <a:lnSpc>
                <a:spcPts val="1200"/>
              </a:lnSpc>
            </a:pPr>
            <a:r>
              <a:rPr dirty="0" sz="1200">
                <a:latin typeface="Times New Roman"/>
                <a:cs typeface="Times New Roman"/>
              </a:rPr>
              <a:t>3.5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120">
                <a:latin typeface="Meiryo"/>
                <a:cs typeface="Meiryo"/>
              </a:rPr>
              <a:t>−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4.74j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030"/>
              </a:lnSpc>
            </a:pPr>
            <a:r>
              <a:rPr dirty="0" sz="1200" i="1">
                <a:latin typeface="Times New Roman"/>
                <a:cs typeface="Times New Roman"/>
              </a:rPr>
              <a:t>Z </a:t>
            </a:r>
            <a:r>
              <a:rPr dirty="0" sz="1200" spc="-145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 spc="50">
                <a:latin typeface="Meiryo"/>
                <a:cs typeface="Meiryo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⎜</a:t>
            </a:r>
            <a:endParaRPr baseline="-7936" sz="2100">
              <a:latin typeface="Meiryo"/>
              <a:cs typeface="Meiryo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378455" y="6762746"/>
            <a:ext cx="92075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025643" y="7096524"/>
            <a:ext cx="76517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0.13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20">
                <a:latin typeface="Meiryo"/>
                <a:cs typeface="Meiryo"/>
              </a:rPr>
              <a:t>−</a:t>
            </a:r>
            <a:r>
              <a:rPr dirty="0" sz="1200" spc="-9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9.47j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016020" y="6829801"/>
            <a:ext cx="1016635" cy="4927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800">
              <a:lnSpc>
                <a:spcPts val="1220"/>
              </a:lnSpc>
            </a:pPr>
            <a:r>
              <a:rPr dirty="0" sz="1200" spc="-105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0.13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9.47j</a:t>
            </a:r>
            <a:endParaRPr sz="1200">
              <a:latin typeface="Times New Roman"/>
              <a:cs typeface="Times New Roman"/>
            </a:endParaRPr>
          </a:p>
          <a:p>
            <a:pPr algn="r" marR="6350">
              <a:lnSpc>
                <a:spcPts val="116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  <a:p>
            <a:pPr algn="r" marR="6350">
              <a:lnSpc>
                <a:spcPts val="1200"/>
              </a:lnSpc>
            </a:pPr>
            <a:r>
              <a:rPr dirty="0" sz="1200" spc="-105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0.26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18.94j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⎠</a:t>
            </a:r>
            <a:endParaRPr baseline="-7936" sz="2100">
              <a:latin typeface="Meiryo"/>
              <a:cs typeface="Meiryo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797050" y="6766301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⎛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797050" y="7099295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⎝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937441" y="6766300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⎞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662682" y="7954519"/>
            <a:ext cx="151384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203" sz="1800" spc="-1814">
                <a:latin typeface="Meiryo"/>
                <a:cs typeface="Meiryo"/>
              </a:rPr>
              <a:t>⎪</a:t>
            </a:r>
            <a:r>
              <a:rPr dirty="0" baseline="-9259" sz="1800" spc="-855">
                <a:latin typeface="Meiryo"/>
                <a:cs typeface="Meiryo"/>
              </a:rPr>
              <a:t>⎩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75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H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97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70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3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+</a:t>
            </a:r>
            <a:r>
              <a:rPr dirty="0" baseline="2314" sz="1800" spc="-165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H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15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Meiryo"/>
                <a:cs typeface="Meiryo"/>
              </a:rPr>
              <a:t>⋅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662682" y="7637607"/>
            <a:ext cx="400050" cy="206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1080">
                <a:latin typeface="Meiryo"/>
                <a:cs typeface="Meiryo"/>
              </a:rPr>
              <a:t>⎪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=</a:t>
            </a:r>
            <a:endParaRPr baseline="4629" sz="1800">
              <a:latin typeface="Meiryo"/>
              <a:cs typeface="Meiryo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662682" y="7765543"/>
            <a:ext cx="15684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r>
              <a:rPr dirty="0" sz="1200" spc="-285">
                <a:latin typeface="Meiryo"/>
                <a:cs typeface="Meiryo"/>
              </a:rPr>
              <a:t> </a:t>
            </a:r>
            <a:r>
              <a:rPr dirty="0" baseline="-23809" sz="1050" spc="-82">
                <a:latin typeface="Meiryo"/>
                <a:cs typeface="Meiryo"/>
              </a:rPr>
              <a:t>•</a:t>
            </a:r>
            <a:endParaRPr baseline="-23809" sz="1050">
              <a:latin typeface="Meiryo"/>
              <a:cs typeface="Meiryo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662682" y="7549143"/>
            <a:ext cx="10096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⎧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214277" y="7663544"/>
            <a:ext cx="77343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  <a:tabLst>
                <a:tab pos="589280" algn="l"/>
              </a:tabLst>
            </a:pPr>
            <a:r>
              <a:rPr dirty="0" sz="700" spc="-5">
                <a:latin typeface="Times New Roman"/>
                <a:cs typeface="Times New Roman"/>
              </a:rPr>
              <a:t>11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-60">
                <a:latin typeface="Times New Roman"/>
                <a:cs typeface="Times New Roman"/>
              </a:rPr>
              <a:t> </a:t>
            </a:r>
            <a:r>
              <a:rPr dirty="0" baseline="13888" sz="1800" spc="-187">
                <a:latin typeface="Meiryo"/>
                <a:cs typeface="Meiryo"/>
              </a:rPr>
              <a:t>⋅</a:t>
            </a:r>
            <a:r>
              <a:rPr dirty="0" baseline="13888" sz="1800">
                <a:latin typeface="Meiryo"/>
                <a:cs typeface="Meiryo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12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baseline="13888" sz="1800" spc="-187">
                <a:latin typeface="Meiryo"/>
                <a:cs typeface="Meiryo"/>
              </a:rPr>
              <a:t>⋅</a:t>
            </a:r>
            <a:endParaRPr baseline="13888" sz="1800">
              <a:latin typeface="Meiryo"/>
              <a:cs typeface="Meiryo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406335" y="7637607"/>
            <a:ext cx="776605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7215" algn="l"/>
              </a:tabLst>
            </a:pPr>
            <a:r>
              <a:rPr dirty="0" baseline="4629" sz="1800" spc="-7" i="1">
                <a:latin typeface="Times New Roman"/>
                <a:cs typeface="Times New Roman"/>
              </a:rPr>
              <a:t>I</a:t>
            </a:r>
            <a:r>
              <a:rPr dirty="0" baseline="4629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40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+</a:t>
            </a:r>
            <a:r>
              <a:rPr dirty="0" baseline="4629" sz="1800" spc="-165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H</a:t>
            </a:r>
            <a:r>
              <a:rPr dirty="0" baseline="4629" sz="1800" i="1">
                <a:latin typeface="Times New Roman"/>
                <a:cs typeface="Times New Roman"/>
              </a:rPr>
              <a:t>	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382163" y="7831859"/>
            <a:ext cx="161290" cy="301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77470">
              <a:lnSpc>
                <a:spcPts val="126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  <a:p>
            <a:pPr algn="ctr">
              <a:lnSpc>
                <a:spcPts val="830"/>
              </a:lnSpc>
            </a:pP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-90">
                <a:latin typeface="Times New Roman"/>
                <a:cs typeface="Times New Roman"/>
              </a:rPr>
              <a:t> </a:t>
            </a:r>
            <a:r>
              <a:rPr dirty="0" baseline="-9259" sz="1800" spc="-1117">
                <a:latin typeface="Meiryo"/>
                <a:cs typeface="Meiryo"/>
              </a:rPr>
              <a:t>⎠</a:t>
            </a:r>
            <a:endParaRPr baseline="-9259" sz="1800">
              <a:latin typeface="Meiryo"/>
              <a:cs typeface="Meiryo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993548" y="7686328"/>
            <a:ext cx="54991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5873" sz="1050" spc="-7">
                <a:latin typeface="Times New Roman"/>
                <a:cs typeface="Times New Roman"/>
              </a:rPr>
              <a:t>12</a:t>
            </a:r>
            <a:r>
              <a:rPr dirty="0" baseline="15873" sz="1050" spc="-7">
                <a:latin typeface="Times New Roman"/>
                <a:cs typeface="Times New Roman"/>
              </a:rPr>
              <a:t> </a:t>
            </a:r>
            <a:r>
              <a:rPr dirty="0" baseline="15873" sz="1050" spc="-60">
                <a:latin typeface="Times New Roman"/>
                <a:cs typeface="Times New Roman"/>
              </a:rPr>
              <a:t> </a:t>
            </a:r>
            <a:r>
              <a:rPr dirty="0" baseline="-18518" sz="1800" spc="-1132">
                <a:latin typeface="Meiryo"/>
                <a:cs typeface="Meiryo"/>
              </a:rPr>
              <a:t>⎟</a:t>
            </a:r>
            <a:r>
              <a:rPr dirty="0" sz="1200" spc="-745">
                <a:latin typeface="Meiryo"/>
                <a:cs typeface="Meiryo"/>
              </a:rPr>
              <a:t>⎜</a:t>
            </a:r>
            <a:r>
              <a:rPr dirty="0" sz="1200">
                <a:latin typeface="Meiryo"/>
                <a:cs typeface="Meiryo"/>
              </a:rPr>
              <a:t> </a:t>
            </a:r>
            <a:r>
              <a:rPr dirty="0" baseline="6944" sz="1800" spc="-7" i="1">
                <a:latin typeface="Times New Roman"/>
                <a:cs typeface="Times New Roman"/>
              </a:rPr>
              <a:t>I</a:t>
            </a:r>
            <a:r>
              <a:rPr dirty="0" baseline="6944" sz="1800" spc="-225" i="1">
                <a:latin typeface="Times New Roman"/>
                <a:cs typeface="Times New Roman"/>
              </a:rPr>
              <a:t> </a:t>
            </a:r>
            <a:r>
              <a:rPr dirty="0" baseline="7936" sz="1050" spc="-7">
                <a:latin typeface="Times New Roman"/>
                <a:cs typeface="Times New Roman"/>
              </a:rPr>
              <a:t>1</a:t>
            </a:r>
            <a:r>
              <a:rPr dirty="0" baseline="7936" sz="1050">
                <a:latin typeface="Times New Roman"/>
                <a:cs typeface="Times New Roman"/>
              </a:rPr>
              <a:t>  </a:t>
            </a:r>
            <a:r>
              <a:rPr dirty="0" baseline="7936" sz="1050" spc="-127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459939" y="7589509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178739" y="7766319"/>
            <a:ext cx="178435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148" sz="1800" spc="-1117">
                <a:latin typeface="Meiryo"/>
                <a:cs typeface="Meiryo"/>
              </a:rPr>
              <a:t>⎜</a:t>
            </a:r>
            <a:r>
              <a:rPr dirty="0" baseline="-23148" sz="1800" spc="2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382337" y="7891954"/>
            <a:ext cx="88011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4950" algn="l"/>
                <a:tab pos="628650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745">
                <a:latin typeface="Meiryo"/>
                <a:cs typeface="Meiryo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21</a:t>
            </a:r>
            <a:r>
              <a:rPr dirty="0" sz="700" spc="-5">
                <a:latin typeface="Times New Roman"/>
                <a:cs typeface="Times New Roman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22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-85">
                <a:latin typeface="Times New Roman"/>
                <a:cs typeface="Times New Roman"/>
              </a:rPr>
              <a:t> </a:t>
            </a:r>
            <a:r>
              <a:rPr dirty="0" sz="1200" spc="-755">
                <a:latin typeface="Meiryo"/>
                <a:cs typeface="Meiryo"/>
              </a:rPr>
              <a:t>⎠</a:t>
            </a:r>
            <a:r>
              <a:rPr dirty="0" baseline="-18518" sz="1800" spc="-1117">
                <a:latin typeface="Meiryo"/>
                <a:cs typeface="Meiryo"/>
              </a:rPr>
              <a:t>⎝</a:t>
            </a:r>
            <a:endParaRPr baseline="-18518" sz="1800">
              <a:latin typeface="Meiryo"/>
              <a:cs typeface="Meiryo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121528" y="7529344"/>
            <a:ext cx="243840" cy="302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9351" sz="1800" spc="-1132">
                <a:latin typeface="Meiryo"/>
                <a:cs typeface="Meiryo"/>
              </a:rPr>
              <a:t>⎞</a:t>
            </a: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120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900823" y="7685569"/>
            <a:ext cx="565150" cy="245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20">
                <a:latin typeface="Meiryo"/>
                <a:cs typeface="Meiryo"/>
              </a:rPr>
              <a:t>⎜</a:t>
            </a:r>
            <a:r>
              <a:rPr dirty="0" baseline="6944" sz="1800" spc="-15" i="1">
                <a:latin typeface="Times New Roman"/>
                <a:cs typeface="Times New Roman"/>
              </a:rPr>
              <a:t>U</a:t>
            </a:r>
            <a:r>
              <a:rPr dirty="0" baseline="6944" sz="1800" spc="-195" i="1">
                <a:latin typeface="Times New Roman"/>
                <a:cs typeface="Times New Roman"/>
              </a:rPr>
              <a:t> </a:t>
            </a:r>
            <a:r>
              <a:rPr dirty="0" baseline="3968" sz="1050" spc="-7">
                <a:latin typeface="Times New Roman"/>
                <a:cs typeface="Times New Roman"/>
              </a:rPr>
              <a:t>1</a:t>
            </a:r>
            <a:r>
              <a:rPr dirty="0" baseline="3968" sz="1050" spc="52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baseline="-18518" sz="1800" spc="-480">
                <a:latin typeface="Meiryo"/>
                <a:cs typeface="Meiryo"/>
              </a:rPr>
              <a:t>=</a:t>
            </a:r>
            <a:r>
              <a:rPr dirty="0" baseline="-18518" sz="1800" spc="-195">
                <a:latin typeface="Meiryo"/>
                <a:cs typeface="Meiryo"/>
              </a:rPr>
              <a:t> </a:t>
            </a:r>
            <a:r>
              <a:rPr dirty="0" baseline="-18518" sz="1800" spc="-1117">
                <a:latin typeface="Meiryo"/>
                <a:cs typeface="Meiryo"/>
              </a:rPr>
              <a:t>⎜</a:t>
            </a:r>
            <a:endParaRPr baseline="-18518" sz="1800">
              <a:latin typeface="Meiryo"/>
              <a:cs typeface="Meiryo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382337" y="7638981"/>
            <a:ext cx="22161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⎛</a:t>
            </a:r>
            <a:r>
              <a:rPr dirty="0" sz="1200" spc="-190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H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074592" y="7831101"/>
            <a:ext cx="17526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90805">
              <a:lnSpc>
                <a:spcPts val="127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  <a:p>
            <a:pPr algn="ctr">
              <a:lnSpc>
                <a:spcPts val="819"/>
              </a:lnSpc>
            </a:pP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Times New Roman"/>
                <a:cs typeface="Times New Roman"/>
              </a:rPr>
              <a:t> </a:t>
            </a:r>
            <a:r>
              <a:rPr dirty="0" baseline="-11574" sz="1800" spc="-1117">
                <a:latin typeface="Meiryo"/>
                <a:cs typeface="Meiryo"/>
              </a:rPr>
              <a:t>⎠</a:t>
            </a:r>
            <a:endParaRPr baseline="-11574" sz="1800">
              <a:latin typeface="Meiryo"/>
              <a:cs typeface="Meiryo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165936" y="7587992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900823" y="7767825"/>
            <a:ext cx="170180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148" sz="1800" spc="-1117">
                <a:latin typeface="Meiryo"/>
                <a:cs typeface="Meiryo"/>
              </a:rPr>
              <a:t>⎜</a:t>
            </a:r>
            <a:r>
              <a:rPr dirty="0" baseline="-23148" sz="1800" spc="-75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900823" y="7942336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⎝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900823" y="7528547"/>
            <a:ext cx="17843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2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400264" y="7870186"/>
            <a:ext cx="68135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7380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416286" y="7553186"/>
            <a:ext cx="67119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7220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774673" y="7553186"/>
            <a:ext cx="660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600329" y="7727044"/>
            <a:ext cx="11430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082493" y="7627597"/>
            <a:ext cx="1352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2240564" y="7905003"/>
            <a:ext cx="1352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857234" y="7582610"/>
            <a:ext cx="139700" cy="46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 indent="4445">
              <a:lnSpc>
                <a:spcPct val="1246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H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10" i="1" u="sng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464041" y="7855380"/>
            <a:ext cx="1352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994667" y="7905762"/>
            <a:ext cx="7620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i="1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1068324" y="8863583"/>
            <a:ext cx="126492" cy="0"/>
          </a:xfrm>
          <a:custGeom>
            <a:avLst/>
            <a:gdLst/>
            <a:ahLst/>
            <a:cxnLst/>
            <a:rect l="l" t="t" r="r" b="b"/>
            <a:pathLst>
              <a:path w="126492" h="0">
                <a:moveTo>
                  <a:pt x="0" y="0"/>
                </a:moveTo>
                <a:lnTo>
                  <a:pt x="126492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1462277" y="8863583"/>
            <a:ext cx="126491" cy="0"/>
          </a:xfrm>
          <a:custGeom>
            <a:avLst/>
            <a:gdLst/>
            <a:ahLst/>
            <a:cxnLst/>
            <a:rect l="l" t="t" r="r" b="b"/>
            <a:pathLst>
              <a:path w="126491" h="0">
                <a:moveTo>
                  <a:pt x="0" y="0"/>
                </a:moveTo>
                <a:lnTo>
                  <a:pt x="126491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1953767" y="8682228"/>
            <a:ext cx="227076" cy="0"/>
          </a:xfrm>
          <a:custGeom>
            <a:avLst/>
            <a:gdLst/>
            <a:ahLst/>
            <a:cxnLst/>
            <a:rect l="l" t="t" r="r" b="b"/>
            <a:pathLst>
              <a:path w="227076" h="0">
                <a:moveTo>
                  <a:pt x="0" y="0"/>
                </a:moveTo>
                <a:lnTo>
                  <a:pt x="227076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6" name="object 156"/>
          <p:cNvSpPr txBox="1"/>
          <p:nvPr/>
        </p:nvSpPr>
        <p:spPr>
          <a:xfrm>
            <a:off x="2940811" y="8567922"/>
            <a:ext cx="11620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314" sz="1800" spc="-1200">
                <a:latin typeface="Meiryo"/>
                <a:cs typeface="Meiryo"/>
              </a:rPr>
              <a:t>⎟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963333" y="8726448"/>
            <a:ext cx="464820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800" spc="-67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22 </a:t>
            </a:r>
            <a:r>
              <a:rPr dirty="0" sz="700" spc="30">
                <a:latin typeface="Times New Roman"/>
                <a:cs typeface="Times New Roman"/>
              </a:rPr>
              <a:t> </a:t>
            </a:r>
            <a:r>
              <a:rPr dirty="0" baseline="2314" sz="1800" spc="-1117">
                <a:latin typeface="Meiryo"/>
                <a:cs typeface="Meiryo"/>
              </a:rPr>
              <a:t>⎝</a:t>
            </a:r>
            <a:r>
              <a:rPr dirty="0" baseline="2314" sz="1800" spc="300">
                <a:latin typeface="Meiryo"/>
                <a:cs typeface="Meiryo"/>
              </a:rPr>
              <a:t> </a:t>
            </a:r>
            <a:r>
              <a:rPr dirty="0" baseline="16203" sz="1800">
                <a:latin typeface="Times New Roman"/>
                <a:cs typeface="Times New Roman"/>
              </a:rPr>
              <a:t>1</a:t>
            </a:r>
            <a:endParaRPr baseline="16203" sz="18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653496" y="8465716"/>
            <a:ext cx="37211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629" sz="1800">
                <a:latin typeface="Times New Roman"/>
                <a:cs typeface="Times New Roman"/>
              </a:rPr>
              <a:t>|</a:t>
            </a:r>
            <a:r>
              <a:rPr dirty="0" baseline="4629" sz="1800" spc="82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A</a:t>
            </a:r>
            <a:r>
              <a:rPr dirty="0" baseline="4629" sz="1800" spc="-150" i="1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| </a:t>
            </a:r>
            <a:r>
              <a:rPr dirty="0" baseline="4629" sz="1800" spc="-187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015763" y="8471050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2610124" y="8723327"/>
            <a:ext cx="41529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800" spc="-179">
                <a:latin typeface="Meiryo"/>
                <a:cs typeface="Meiryo"/>
              </a:rPr>
              <a:t>−</a:t>
            </a:r>
            <a:r>
              <a:rPr dirty="0" baseline="13888" sz="1800" spc="-112">
                <a:latin typeface="Meiryo"/>
                <a:cs typeface="Meiryo"/>
              </a:rPr>
              <a:t> </a:t>
            </a:r>
            <a:r>
              <a:rPr dirty="0" baseline="13888" sz="1800" spc="-75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21</a:t>
            </a:r>
            <a:r>
              <a:rPr dirty="0" sz="700" spc="4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189471" y="8492486"/>
            <a:ext cx="28130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262">
                <a:latin typeface="Meiryo"/>
                <a:cs typeface="Meiryo"/>
              </a:rPr>
              <a:t> </a:t>
            </a:r>
            <a:r>
              <a:rPr dirty="0" baseline="13888" sz="1800" spc="-195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12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977256" y="8722406"/>
            <a:ext cx="82423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7045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235">
                <a:latin typeface="Meiryo"/>
                <a:cs typeface="Meiryo"/>
              </a:rPr>
              <a:t> </a:t>
            </a:r>
            <a:r>
              <a:rPr dirty="0" baseline="13888" sz="1800" i="1">
                <a:latin typeface="Times New Roman"/>
                <a:cs typeface="Times New Roman"/>
              </a:rPr>
              <a:t>H</a:t>
            </a:r>
            <a:r>
              <a:rPr dirty="0" baseline="13888" sz="1800" spc="-82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21	</a:t>
            </a:r>
            <a:r>
              <a:rPr dirty="0" baseline="13888" sz="1800" i="1">
                <a:latin typeface="Times New Roman"/>
                <a:cs typeface="Times New Roman"/>
              </a:rPr>
              <a:t>H</a:t>
            </a:r>
            <a:r>
              <a:rPr dirty="0" baseline="13888" sz="1800" spc="-82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22 </a:t>
            </a:r>
            <a:r>
              <a:rPr dirty="0" sz="700" spc="-9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77256" y="8491772"/>
            <a:ext cx="82423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  <a:tabLst>
                <a:tab pos="492759" algn="l"/>
              </a:tabLst>
            </a:pP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292">
                <a:latin typeface="Meiryo"/>
                <a:cs typeface="Meiryo"/>
              </a:rPr>
              <a:t> </a:t>
            </a:r>
            <a:r>
              <a:rPr dirty="0" baseline="13888" sz="1800" i="1" u="sng">
                <a:latin typeface="Times New Roman"/>
                <a:cs typeface="Times New Roman"/>
              </a:rPr>
              <a:t>H</a:t>
            </a:r>
            <a:r>
              <a:rPr dirty="0" baseline="13888" sz="1800" spc="-209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11	</a:t>
            </a:r>
            <a:r>
              <a:rPr dirty="0" baseline="13888" sz="1800" i="1" u="sng">
                <a:latin typeface="Times New Roman"/>
                <a:cs typeface="Times New Roman"/>
              </a:rPr>
              <a:t>H</a:t>
            </a:r>
            <a:r>
              <a:rPr dirty="0" baseline="13888" sz="1800" spc="-209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12 </a:t>
            </a:r>
            <a:r>
              <a:rPr dirty="0" sz="700" spc="-45">
                <a:latin typeface="Times New Roman"/>
                <a:cs typeface="Times New Roman"/>
              </a:rPr>
              <a:t> </a:t>
            </a:r>
            <a:r>
              <a:rPr dirty="0" baseline="9259" sz="1800" spc="-1117">
                <a:latin typeface="Meiryo"/>
                <a:cs typeface="Meiryo"/>
              </a:rPr>
              <a:t>⎞</a:t>
            </a:r>
            <a:endParaRPr baseline="9259" sz="1800">
              <a:latin typeface="Meiryo"/>
              <a:cs typeface="Meiryo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2189471" y="8563971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717082" y="8567808"/>
            <a:ext cx="20701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r>
              <a:rPr dirty="0" sz="1200" spc="-105">
                <a:latin typeface="Meiryo"/>
                <a:cs typeface="Meiryo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977256" y="8564584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435100" y="9363452"/>
            <a:ext cx="28130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H </a:t>
            </a:r>
            <a:r>
              <a:rPr dirty="0" sz="1200" spc="-125" i="1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749805" y="9204767"/>
            <a:ext cx="607060" cy="289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841" sz="2100" spc="-1305">
                <a:latin typeface="Meiryo"/>
                <a:cs typeface="Meiryo"/>
              </a:rPr>
              <a:t>⎜</a:t>
            </a:r>
            <a:r>
              <a:rPr dirty="0" baseline="-19841" sz="2100" spc="-532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3.5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330450" y="9163046"/>
            <a:ext cx="92075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016502" y="9563084"/>
            <a:ext cx="211201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7840" algn="l"/>
              </a:tabLst>
            </a:pPr>
            <a:r>
              <a:rPr dirty="0" sz="1200">
                <a:latin typeface="Times New Roman"/>
                <a:cs typeface="Times New Roman"/>
              </a:rPr>
              <a:t>0.5	</a:t>
            </a:r>
            <a:r>
              <a:rPr dirty="0" sz="1200" spc="-105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7.14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34391" sz="1575">
                <a:latin typeface="Times New Roman"/>
                <a:cs typeface="Times New Roman"/>
              </a:rPr>
              <a:t>4</a:t>
            </a:r>
            <a:r>
              <a:rPr dirty="0" baseline="34391" sz="1575" spc="60">
                <a:latin typeface="Times New Roman"/>
                <a:cs typeface="Times New Roman"/>
              </a:rPr>
              <a:t> </a:t>
            </a:r>
            <a:r>
              <a:rPr dirty="0" sz="1200" spc="-120">
                <a:latin typeface="Meiryo"/>
                <a:cs typeface="Meiryo"/>
              </a:rPr>
              <a:t>−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5.28j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292883" y="9230102"/>
            <a:ext cx="21717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0.5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159486" y="9496802"/>
            <a:ext cx="9906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endParaRPr sz="1050">
              <a:latin typeface="Meiryo"/>
              <a:cs typeface="Meiryo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102043" y="9452352"/>
            <a:ext cx="29273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05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2</a:t>
            </a:r>
            <a:r>
              <a:rPr dirty="0" sz="1050" spc="-65">
                <a:latin typeface="Times New Roman"/>
                <a:cs typeface="Times New Roman"/>
              </a:rPr>
              <a:t> </a:t>
            </a: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749805" y="916660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⎛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749805" y="94523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⎜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749805" y="95666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⎝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299381" y="916651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⎞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299458" y="927099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299458" y="95666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643420" y="1194896"/>
          <a:ext cx="1809627" cy="1025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817"/>
                <a:gridCol w="925829"/>
                <a:gridCol w="439673"/>
              </a:tblGrid>
              <a:tr h="156978">
                <a:tc>
                  <a:txBody>
                    <a:bodyPr/>
                    <a:lstStyle/>
                    <a:p>
                      <a:pPr/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537">
                      <a:solidFill>
                        <a:srgbClr val="000000"/>
                      </a:solidFill>
                      <a:prstDash val="solid"/>
                    </a:lnR>
                    <a:lnB w="747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537">
                      <a:solidFill>
                        <a:srgbClr val="000000"/>
                      </a:solidFill>
                      <a:prstDash val="solid"/>
                    </a:lnL>
                    <a:lnR w="7537">
                      <a:solidFill>
                        <a:srgbClr val="000000"/>
                      </a:solidFill>
                      <a:prstDash val="solid"/>
                    </a:lnR>
                    <a:lnT w="7537">
                      <a:solidFill>
                        <a:srgbClr val="000000"/>
                      </a:solidFill>
                      <a:prstDash val="solid"/>
                    </a:lnT>
                    <a:lnB w="753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dirty="0" sz="800" i="1" u="sng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00" spc="-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30864" sz="675">
                          <a:latin typeface="Times New Roman"/>
                          <a:cs typeface="Times New Roman"/>
                        </a:rPr>
                        <a:t>2</a:t>
                      </a:r>
                      <a:endParaRPr baseline="-30864" sz="6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537">
                      <a:solidFill>
                        <a:srgbClr val="000000"/>
                      </a:solidFill>
                      <a:prstDash val="solid"/>
                    </a:lnL>
                    <a:lnB w="74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5621">
                <a:tc>
                  <a:txBody>
                    <a:bodyPr/>
                    <a:lstStyle/>
                    <a:p>
                      <a:pPr/>
                      <a:endParaRPr baseline="-30864" sz="6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537">
                      <a:solidFill>
                        <a:srgbClr val="000000"/>
                      </a:solidFill>
                      <a:prstDash val="solid"/>
                    </a:lnR>
                    <a:lnT w="7477">
                      <a:solidFill>
                        <a:srgbClr val="000000"/>
                      </a:solidFill>
                      <a:prstDash val="solid"/>
                    </a:lnT>
                    <a:lnB w="747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537">
                      <a:solidFill>
                        <a:srgbClr val="000000"/>
                      </a:solidFill>
                      <a:prstDash val="solid"/>
                    </a:lnL>
                    <a:lnR w="7537">
                      <a:solidFill>
                        <a:srgbClr val="000000"/>
                      </a:solidFill>
                      <a:prstDash val="solid"/>
                    </a:lnR>
                    <a:lnT w="7537">
                      <a:solidFill>
                        <a:srgbClr val="000000"/>
                      </a:solidFill>
                      <a:prstDash val="solid"/>
                    </a:lnT>
                    <a:lnB w="753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baseline="-30864" sz="6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537">
                      <a:solidFill>
                        <a:srgbClr val="000000"/>
                      </a:solidFill>
                      <a:prstDash val="solid"/>
                    </a:lnL>
                    <a:lnT w="7477">
                      <a:solidFill>
                        <a:srgbClr val="000000"/>
                      </a:solidFill>
                      <a:prstDash val="solid"/>
                    </a:lnT>
                    <a:lnB w="74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431">
                <a:tc>
                  <a:txBody>
                    <a:bodyPr/>
                    <a:lstStyle/>
                    <a:p>
                      <a:pPr/>
                      <a:endParaRPr baseline="-30864" sz="6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537">
                      <a:solidFill>
                        <a:srgbClr val="000000"/>
                      </a:solidFill>
                      <a:prstDash val="solid"/>
                    </a:lnL>
                    <a:lnR w="7537">
                      <a:solidFill>
                        <a:srgbClr val="000000"/>
                      </a:solidFill>
                      <a:prstDash val="solid"/>
                    </a:lnR>
                    <a:lnT w="7537">
                      <a:solidFill>
                        <a:srgbClr val="000000"/>
                      </a:solidFill>
                      <a:prstDash val="solid"/>
                    </a:lnT>
                    <a:lnB w="753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baseline="-30864" sz="6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537">
                      <a:solidFill>
                        <a:srgbClr val="000000"/>
                      </a:solidFill>
                      <a:prstDash val="solid"/>
                    </a:lnL>
                    <a:lnT w="7477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6672" y="1098803"/>
            <a:ext cx="105156" cy="0"/>
          </a:xfrm>
          <a:custGeom>
            <a:avLst/>
            <a:gdLst/>
            <a:ahLst/>
            <a:cxnLst/>
            <a:rect l="l" t="t" r="r" b="b"/>
            <a:pathLst>
              <a:path w="105156" h="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938527" y="1098803"/>
            <a:ext cx="105156" cy="0"/>
          </a:xfrm>
          <a:custGeom>
            <a:avLst/>
            <a:gdLst/>
            <a:ahLst/>
            <a:cxnLst/>
            <a:rect l="l" t="t" r="r" b="b"/>
            <a:pathLst>
              <a:path w="105156" h="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696210" y="1020230"/>
            <a:ext cx="1513840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203" sz="1800" spc="-1814">
                <a:latin typeface="Meiryo"/>
                <a:cs typeface="Meiryo"/>
              </a:rPr>
              <a:t>⎪</a:t>
            </a:r>
            <a:r>
              <a:rPr dirty="0" baseline="-9259" sz="1800" spc="-1080">
                <a:latin typeface="Meiryo"/>
                <a:cs typeface="Meiryo"/>
              </a:rPr>
              <a:t>⎩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75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F</a:t>
            </a:r>
            <a:r>
              <a:rPr dirty="0" baseline="2314" sz="1800" spc="-135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89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Meiryo"/>
                <a:cs typeface="Meiryo"/>
              </a:rPr>
              <a:t>⋅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20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+</a:t>
            </a:r>
            <a:r>
              <a:rPr dirty="0" baseline="2314" sz="1800" spc="-165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F</a:t>
            </a:r>
            <a:r>
              <a:rPr dirty="0" baseline="2314" sz="1800" spc="-127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15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70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6210" y="703230"/>
            <a:ext cx="143383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855">
                <a:latin typeface="Meiryo"/>
                <a:cs typeface="Meiryo"/>
              </a:rPr>
              <a:t>⎪</a:t>
            </a:r>
            <a:r>
              <a:rPr dirty="0" baseline="4629" sz="1800" spc="-7" i="1">
                <a:latin typeface="Times New Roman"/>
                <a:cs typeface="Times New Roman"/>
              </a:rPr>
              <a:t>I</a:t>
            </a:r>
            <a:r>
              <a:rPr dirty="0" baseline="4629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=</a:t>
            </a:r>
            <a:r>
              <a:rPr dirty="0" baseline="4629" sz="1800" spc="-75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F</a:t>
            </a:r>
            <a:r>
              <a:rPr dirty="0" baseline="4629" sz="1800" spc="-254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11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89">
                <a:latin typeface="Times New Roman"/>
                <a:cs typeface="Times New Roman"/>
              </a:rPr>
              <a:t> </a:t>
            </a:r>
            <a:r>
              <a:rPr dirty="0" baseline="4629" sz="1800" spc="-82">
                <a:latin typeface="Meiryo"/>
                <a:cs typeface="Meiryo"/>
              </a:rPr>
              <a:t>⋅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19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+</a:t>
            </a:r>
            <a:r>
              <a:rPr dirty="0" baseline="4629" sz="1800" spc="-165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F</a:t>
            </a:r>
            <a:r>
              <a:rPr dirty="0" baseline="4629" sz="1800" spc="-247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12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15">
                <a:latin typeface="Times New Roman"/>
                <a:cs typeface="Times New Roman"/>
              </a:rPr>
              <a:t> </a:t>
            </a:r>
            <a:r>
              <a:rPr dirty="0" baseline="4629" sz="1800" spc="-187">
                <a:latin typeface="Meiryo"/>
                <a:cs typeface="Meiryo"/>
              </a:rPr>
              <a:t>⋅</a:t>
            </a:r>
            <a:r>
              <a:rPr dirty="0" baseline="4629" sz="1800" spc="-270">
                <a:latin typeface="Meiryo"/>
                <a:cs typeface="Meiryo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I</a:t>
            </a:r>
            <a:r>
              <a:rPr dirty="0" baseline="4629" sz="1800" spc="-11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6210" y="831345"/>
            <a:ext cx="17843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r>
              <a:rPr dirty="0" sz="1200" spc="-120">
                <a:latin typeface="Meiryo"/>
                <a:cs typeface="Meiryo"/>
              </a:rPr>
              <a:t> </a:t>
            </a:r>
            <a:r>
              <a:rPr dirty="0" baseline="-23809" sz="1050" spc="-82">
                <a:latin typeface="Meiryo"/>
                <a:cs typeface="Meiryo"/>
              </a:rPr>
              <a:t>•</a:t>
            </a:r>
            <a:endParaRPr baseline="-23809" sz="1050">
              <a:latin typeface="Meiryo"/>
              <a:cs typeface="Meiry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6210" y="555486"/>
            <a:ext cx="15684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922">
                <a:latin typeface="Meiryo"/>
                <a:cs typeface="Meiryo"/>
              </a:rPr>
              <a:t>⎧</a:t>
            </a:r>
            <a:r>
              <a:rPr dirty="0" baseline="-20833" sz="1800" spc="-427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93467" y="896902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33515" y="732246"/>
            <a:ext cx="6438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800" spc="-15" i="1" u="sng">
                <a:latin typeface="Times New Roman"/>
                <a:cs typeface="Times New Roman"/>
              </a:rPr>
              <a:t>F</a:t>
            </a:r>
            <a:r>
              <a:rPr dirty="0" baseline="13888" sz="1800" spc="-247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12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45">
                <a:latin typeface="Times New Roman"/>
                <a:cs typeface="Times New Roman"/>
              </a:rPr>
              <a:t> </a:t>
            </a:r>
            <a:r>
              <a:rPr dirty="0" baseline="9259" sz="1800" spc="-1117">
                <a:latin typeface="Meiryo"/>
                <a:cs typeface="Meiryo"/>
              </a:rPr>
              <a:t>⎞</a:t>
            </a:r>
            <a:r>
              <a:rPr dirty="0" baseline="9259" sz="1800" spc="104">
                <a:latin typeface="Meiryo"/>
                <a:cs typeface="Meiryo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U</a:t>
            </a:r>
            <a:r>
              <a:rPr dirty="0" sz="1200" spc="-130" i="1">
                <a:latin typeface="Times New Roman"/>
                <a:cs typeface="Times New Roman"/>
              </a:rPr>
              <a:t> </a:t>
            </a:r>
            <a:r>
              <a:rPr dirty="0" baseline="-7936" sz="1050" spc="-7">
                <a:latin typeface="Times New Roman"/>
                <a:cs typeface="Times New Roman"/>
              </a:rPr>
              <a:t>1</a:t>
            </a:r>
            <a:r>
              <a:rPr dirty="0" baseline="-7936" sz="1050" spc="60">
                <a:latin typeface="Times New Roman"/>
                <a:cs typeface="Times New Roman"/>
              </a:rPr>
              <a:t> </a:t>
            </a:r>
            <a:r>
              <a:rPr dirty="0" baseline="-6944" sz="1800" spc="-1117">
                <a:latin typeface="Meiryo"/>
                <a:cs typeface="Meiryo"/>
              </a:rPr>
              <a:t>⎟</a:t>
            </a:r>
            <a:endParaRPr baseline="-6944" sz="1800">
              <a:latin typeface="Meiryo"/>
              <a:cs typeface="Meiry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71142" y="1008138"/>
            <a:ext cx="40640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8518" sz="1800" spc="-1132">
                <a:latin typeface="Meiryo"/>
                <a:cs typeface="Meiryo"/>
              </a:rPr>
              <a:t>⎠</a:t>
            </a: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125">
                <a:latin typeface="Meiryo"/>
                <a:cs typeface="Meiryo"/>
              </a:rPr>
              <a:t> </a:t>
            </a:r>
            <a:r>
              <a:rPr dirty="0" baseline="13888" sz="1800" spc="-7" i="1">
                <a:latin typeface="Times New Roman"/>
                <a:cs typeface="Times New Roman"/>
              </a:rPr>
              <a:t>I</a:t>
            </a:r>
            <a:r>
              <a:rPr dirty="0" baseline="13888" sz="1800" spc="-120" i="1">
                <a:latin typeface="Times New Roman"/>
                <a:cs typeface="Times New Roman"/>
              </a:rPr>
              <a:t> </a:t>
            </a:r>
            <a:r>
              <a:rPr dirty="0" baseline="19841" sz="1050" spc="-7">
                <a:latin typeface="Times New Roman"/>
                <a:cs typeface="Times New Roman"/>
              </a:rPr>
              <a:t>2</a:t>
            </a:r>
            <a:r>
              <a:rPr dirty="0" baseline="19841" sz="1050">
                <a:latin typeface="Times New Roman"/>
                <a:cs typeface="Times New Roman"/>
              </a:rPr>
              <a:t> </a:t>
            </a:r>
            <a:r>
              <a:rPr dirty="0" baseline="19841" sz="1050" spc="3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3467" y="653793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28353" y="594347"/>
            <a:ext cx="17907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30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71142" y="801601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9103" y="804636"/>
            <a:ext cx="415925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4722" sz="1800" spc="-1117">
                <a:latin typeface="Meiryo"/>
                <a:cs typeface="Meiryo"/>
              </a:rPr>
              <a:t>⎟</a:t>
            </a:r>
            <a:r>
              <a:rPr dirty="0" baseline="-34722" sz="1800" spc="-150">
                <a:latin typeface="Meiryo"/>
                <a:cs typeface="Meiryo"/>
              </a:rPr>
              <a:t> </a:t>
            </a:r>
            <a:r>
              <a:rPr dirty="0" sz="1200" spc="-320">
                <a:latin typeface="Meiryo"/>
                <a:cs typeface="Meiryo"/>
              </a:rPr>
              <a:t>=</a:t>
            </a:r>
            <a:r>
              <a:rPr dirty="0" sz="1200" spc="-130">
                <a:latin typeface="Meiryo"/>
                <a:cs typeface="Meiryo"/>
              </a:rPr>
              <a:t> </a:t>
            </a:r>
            <a:r>
              <a:rPr dirty="0" sz="1200" spc="-745">
                <a:latin typeface="Meiryo"/>
                <a:cs typeface="Meiryo"/>
              </a:rPr>
              <a:t>⎜</a:t>
            </a:r>
            <a:r>
              <a:rPr dirty="0" sz="1200" spc="-229">
                <a:latin typeface="Meiryo"/>
                <a:cs typeface="Meiryo"/>
              </a:rPr>
              <a:t> </a:t>
            </a:r>
            <a:r>
              <a:rPr dirty="0" baseline="-41666" sz="1800" spc="-15" i="1">
                <a:latin typeface="Times New Roman"/>
                <a:cs typeface="Times New Roman"/>
              </a:rPr>
              <a:t>F</a:t>
            </a:r>
            <a:endParaRPr baseline="-41666"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75504" y="957756"/>
            <a:ext cx="31496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3360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745">
                <a:latin typeface="Meiryo"/>
                <a:cs typeface="Meiryo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21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75504" y="729256"/>
            <a:ext cx="30988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284">
                <a:latin typeface="Meiryo"/>
                <a:cs typeface="Meiryo"/>
              </a:rPr>
              <a:t> </a:t>
            </a:r>
            <a:r>
              <a:rPr dirty="0" baseline="13888" sz="1800" spc="-15" i="1" u="sng">
                <a:latin typeface="Times New Roman"/>
                <a:cs typeface="Times New Roman"/>
              </a:rPr>
              <a:t>F</a:t>
            </a:r>
            <a:r>
              <a:rPr dirty="0" baseline="13888" sz="1800" spc="-25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7145" y="752130"/>
            <a:ext cx="36576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r>
              <a:rPr dirty="0" sz="1200" spc="-745">
                <a:latin typeface="Meiryo"/>
                <a:cs typeface="Meiryo"/>
              </a:rPr>
              <a:t> </a:t>
            </a:r>
            <a:r>
              <a:rPr dirty="0" baseline="6944" sz="1800" spc="-7" i="1">
                <a:latin typeface="Times New Roman"/>
                <a:cs typeface="Times New Roman"/>
              </a:rPr>
              <a:t>I</a:t>
            </a:r>
            <a:r>
              <a:rPr dirty="0" baseline="6944" sz="1800" spc="-225" i="1">
                <a:latin typeface="Times New Roman"/>
                <a:cs typeface="Times New Roman"/>
              </a:rPr>
              <a:t> </a:t>
            </a:r>
            <a:r>
              <a:rPr dirty="0" baseline="7936" sz="1050" spc="-7">
                <a:latin typeface="Times New Roman"/>
                <a:cs typeface="Times New Roman"/>
              </a:rPr>
              <a:t>1</a:t>
            </a:r>
            <a:r>
              <a:rPr dirty="0" baseline="7936" sz="1050">
                <a:latin typeface="Times New Roman"/>
                <a:cs typeface="Times New Roman"/>
              </a:rPr>
              <a:t>  </a:t>
            </a:r>
            <a:r>
              <a:rPr dirty="0" baseline="7936" sz="1050" spc="-112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77145" y="1006620"/>
            <a:ext cx="36576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20">
                <a:latin typeface="Meiryo"/>
                <a:cs typeface="Meiryo"/>
              </a:rPr>
              <a:t>⎝</a:t>
            </a:r>
            <a:r>
              <a:rPr dirty="0" baseline="13888" sz="1800" spc="-15" i="1">
                <a:latin typeface="Times New Roman"/>
                <a:cs typeface="Times New Roman"/>
              </a:rPr>
              <a:t>U</a:t>
            </a:r>
            <a:r>
              <a:rPr dirty="0" baseline="13888" sz="1800" spc="-75" i="1">
                <a:latin typeface="Times New Roman"/>
                <a:cs typeface="Times New Roman"/>
              </a:rPr>
              <a:t> </a:t>
            </a:r>
            <a:r>
              <a:rPr dirty="0" baseline="15873" sz="1050" spc="-7">
                <a:latin typeface="Times New Roman"/>
                <a:cs typeface="Times New Roman"/>
              </a:rPr>
              <a:t>2</a:t>
            </a:r>
            <a:r>
              <a:rPr dirty="0" baseline="15873" sz="1050">
                <a:latin typeface="Times New Roman"/>
                <a:cs typeface="Times New Roman"/>
              </a:rPr>
              <a:t> </a:t>
            </a:r>
            <a:r>
              <a:rPr dirty="0" baseline="15873" sz="1050" spc="-12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59103" y="655311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77145" y="832119"/>
            <a:ext cx="178435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148" sz="1800" spc="-1117">
                <a:latin typeface="Meiryo"/>
                <a:cs typeface="Meiryo"/>
              </a:rPr>
              <a:t>⎜</a:t>
            </a:r>
            <a:r>
              <a:rPr dirty="0" baseline="-23148" sz="1800" spc="2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77145" y="595144"/>
            <a:ext cx="186690" cy="252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120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76462" y="935986"/>
            <a:ext cx="65976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5790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07148" y="618986"/>
            <a:ext cx="6502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626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32747" y="897124"/>
            <a:ext cx="660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48411" y="1019817"/>
            <a:ext cx="11430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22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28204" y="921180"/>
            <a:ext cx="11811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68324" y="1929383"/>
            <a:ext cx="104393" cy="0"/>
          </a:xfrm>
          <a:custGeom>
            <a:avLst/>
            <a:gdLst/>
            <a:ahLst/>
            <a:cxnLst/>
            <a:rect l="l" t="t" r="r" b="b"/>
            <a:pathLst>
              <a:path w="104393" h="0">
                <a:moveTo>
                  <a:pt x="0" y="0"/>
                </a:moveTo>
                <a:lnTo>
                  <a:pt x="104393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439417" y="1929383"/>
            <a:ext cx="105156" cy="0"/>
          </a:xfrm>
          <a:custGeom>
            <a:avLst/>
            <a:gdLst/>
            <a:ahLst/>
            <a:cxnLst/>
            <a:rect l="l" t="t" r="r" b="b"/>
            <a:pathLst>
              <a:path w="105156" h="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908048" y="1748027"/>
            <a:ext cx="210312" cy="0"/>
          </a:xfrm>
          <a:custGeom>
            <a:avLst/>
            <a:gdLst/>
            <a:ahLst/>
            <a:cxnLst/>
            <a:rect l="l" t="t" r="r" b="b"/>
            <a:pathLst>
              <a:path w="210312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672117" y="1633610"/>
            <a:ext cx="132080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85"/>
              </a:lnSpc>
              <a:tabLst>
                <a:tab pos="467359" algn="l"/>
                <a:tab pos="1216025" algn="l"/>
              </a:tabLst>
            </a:pPr>
            <a:r>
              <a:rPr dirty="0" sz="1200" spc="-745">
                <a:latin typeface="Meiryo"/>
                <a:cs typeface="Meiryo"/>
              </a:rPr>
              <a:t>⎟</a:t>
            </a:r>
            <a:r>
              <a:rPr dirty="0" sz="1200" spc="-105">
                <a:latin typeface="Meiryo"/>
                <a:cs typeface="Meiryo"/>
              </a:rPr>
              <a:t> </a:t>
            </a:r>
            <a:r>
              <a:rPr dirty="0" sz="1200" spc="-310">
                <a:latin typeface="Meiryo"/>
                <a:cs typeface="Meiryo"/>
              </a:rPr>
              <a:t>=</a:t>
            </a:r>
            <a:r>
              <a:rPr dirty="0" sz="1200">
                <a:latin typeface="Meiryo"/>
                <a:cs typeface="Meiryo"/>
              </a:rPr>
              <a:t>	</a:t>
            </a:r>
            <a:r>
              <a:rPr dirty="0" baseline="2314" sz="1800" spc="-1117">
                <a:latin typeface="Meiryo"/>
                <a:cs typeface="Meiryo"/>
              </a:rPr>
              <a:t>⎜</a:t>
            </a:r>
            <a:r>
              <a:rPr dirty="0" baseline="2314" sz="1800">
                <a:latin typeface="Meiryo"/>
                <a:cs typeface="Meiryo"/>
              </a:rPr>
              <a:t>	</a:t>
            </a:r>
            <a:r>
              <a:rPr dirty="0" baseline="2314" sz="1800" spc="-1192">
                <a:latin typeface="Meiryo"/>
                <a:cs typeface="Meiryo"/>
              </a:rPr>
              <a:t>⎟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57810">
              <a:lnSpc>
                <a:spcPts val="1405"/>
              </a:lnSpc>
              <a:tabLst>
                <a:tab pos="889635" algn="l"/>
              </a:tabLst>
            </a:pPr>
            <a:r>
              <a:rPr dirty="0" baseline="13888" sz="1800" spc="-187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11 </a:t>
            </a:r>
            <a:r>
              <a:rPr dirty="0" sz="700" spc="-25">
                <a:latin typeface="Times New Roman"/>
                <a:cs typeface="Times New Roman"/>
              </a:rPr>
              <a:t> </a:t>
            </a:r>
            <a:r>
              <a:rPr dirty="0" baseline="2314" sz="1800" spc="-1117">
                <a:latin typeface="Meiryo"/>
                <a:cs typeface="Meiryo"/>
              </a:rPr>
              <a:t>⎝</a:t>
            </a:r>
            <a:r>
              <a:rPr dirty="0" baseline="2314" sz="1800">
                <a:latin typeface="Meiryo"/>
                <a:cs typeface="Meiryo"/>
              </a:rPr>
              <a:t> </a:t>
            </a:r>
            <a:r>
              <a:rPr dirty="0" baseline="2314" sz="1800" spc="-300">
                <a:latin typeface="Meiryo"/>
                <a:cs typeface="Meiryo"/>
              </a:rPr>
              <a:t> </a:t>
            </a:r>
            <a:r>
              <a:rPr dirty="0" baseline="16203" sz="1800">
                <a:latin typeface="Times New Roman"/>
                <a:cs typeface="Times New Roman"/>
              </a:rPr>
              <a:t>1	</a:t>
            </a:r>
            <a:r>
              <a:rPr dirty="0" baseline="16203" sz="1800" spc="-179">
                <a:latin typeface="Meiryo"/>
                <a:cs typeface="Meiryo"/>
              </a:rPr>
              <a:t>−</a:t>
            </a:r>
            <a:r>
              <a:rPr dirty="0" baseline="16203" sz="1800" spc="-112">
                <a:latin typeface="Meiryo"/>
                <a:cs typeface="Meiryo"/>
              </a:rPr>
              <a:t> </a:t>
            </a:r>
            <a:r>
              <a:rPr dirty="0" baseline="16203" sz="1800" spc="-195" i="1">
                <a:latin typeface="Times New Roman"/>
                <a:cs typeface="Times New Roman"/>
              </a:rPr>
              <a:t>A</a:t>
            </a:r>
            <a:r>
              <a:rPr dirty="0" baseline="3968" sz="1050">
                <a:latin typeface="Times New Roman"/>
                <a:cs typeface="Times New Roman"/>
              </a:rPr>
              <a:t>12 </a:t>
            </a:r>
            <a:r>
              <a:rPr dirty="0" baseline="3968" sz="1050" spc="-135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91023" y="1531517"/>
            <a:ext cx="36957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629" sz="1800">
                <a:latin typeface="Times New Roman"/>
                <a:cs typeface="Times New Roman"/>
              </a:rPr>
              <a:t>|</a:t>
            </a:r>
            <a:r>
              <a:rPr dirty="0" baseline="4629" sz="1800" spc="82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A</a:t>
            </a:r>
            <a:r>
              <a:rPr dirty="0" baseline="4629" sz="1800" spc="-157" i="1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| </a:t>
            </a:r>
            <a:r>
              <a:rPr dirty="0" baseline="4629" sz="1800" spc="-202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62501" y="1558286"/>
            <a:ext cx="45529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6944" sz="1800">
                <a:latin typeface="Times New Roman"/>
                <a:cs typeface="Times New Roman"/>
              </a:rPr>
              <a:t>1 </a:t>
            </a:r>
            <a:r>
              <a:rPr dirty="0" baseline="6944" sz="1800" spc="135">
                <a:latin typeface="Times New Roman"/>
                <a:cs typeface="Times New Roman"/>
              </a:rPr>
              <a:t> </a:t>
            </a: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277">
                <a:latin typeface="Meiryo"/>
                <a:cs typeface="Meiryo"/>
              </a:rPr>
              <a:t> </a:t>
            </a:r>
            <a:r>
              <a:rPr dirty="0" baseline="13888" sz="1800" spc="-67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21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77120" y="1630386"/>
            <a:ext cx="779780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  <a:p>
            <a:pPr marL="12700">
              <a:lnSpc>
                <a:spcPts val="1375"/>
              </a:lnSpc>
              <a:tabLst>
                <a:tab pos="464820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240">
                <a:latin typeface="Meiryo"/>
                <a:cs typeface="Meiryo"/>
              </a:rPr>
              <a:t> </a:t>
            </a:r>
            <a:r>
              <a:rPr dirty="0" baseline="13888" sz="1800" i="1">
                <a:latin typeface="Times New Roman"/>
                <a:cs typeface="Times New Roman"/>
              </a:rPr>
              <a:t>F</a:t>
            </a:r>
            <a:r>
              <a:rPr dirty="0" baseline="13888" sz="1800" spc="-135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21	</a:t>
            </a:r>
            <a:r>
              <a:rPr dirty="0" baseline="13888" sz="1800" i="1">
                <a:latin typeface="Times New Roman"/>
                <a:cs typeface="Times New Roman"/>
              </a:rPr>
              <a:t>F</a:t>
            </a:r>
            <a:r>
              <a:rPr dirty="0" baseline="13888" sz="1800" spc="-150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22 </a:t>
            </a:r>
            <a:r>
              <a:rPr dirty="0" sz="700" spc="-9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34310" y="1557572"/>
            <a:ext cx="32258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13888" sz="1800" i="1" u="sng">
                <a:latin typeface="Times New Roman"/>
                <a:cs typeface="Times New Roman"/>
              </a:rPr>
              <a:t>F</a:t>
            </a:r>
            <a:r>
              <a:rPr dirty="0" baseline="13888" sz="1800" spc="-254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12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9259" sz="1800" spc="-1117">
                <a:latin typeface="Meiryo"/>
                <a:cs typeface="Meiryo"/>
              </a:rPr>
              <a:t>⎞</a:t>
            </a:r>
            <a:endParaRPr baseline="9259" sz="1800">
              <a:latin typeface="Meiryo"/>
              <a:cs typeface="Meiry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77120" y="1557572"/>
            <a:ext cx="31115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300">
                <a:latin typeface="Meiryo"/>
                <a:cs typeface="Meiryo"/>
              </a:rPr>
              <a:t> </a:t>
            </a:r>
            <a:r>
              <a:rPr dirty="0" baseline="13888" sz="1800" i="1" u="sng">
                <a:latin typeface="Times New Roman"/>
                <a:cs typeface="Times New Roman"/>
              </a:rPr>
              <a:t>F</a:t>
            </a:r>
            <a:r>
              <a:rPr dirty="0" baseline="13888" sz="1800" spc="-254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87450" y="2473959"/>
            <a:ext cx="37147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baseline="21825" sz="2100" spc="-1305">
                <a:latin typeface="Meiryo"/>
                <a:cs typeface="Meiryo"/>
              </a:rPr>
              <a:t>⎜</a:t>
            </a:r>
            <a:endParaRPr baseline="21825" sz="2100">
              <a:latin typeface="Meiryo"/>
              <a:cs typeface="Meiry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64055" y="2336796"/>
            <a:ext cx="162687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904" sz="2100" spc="-1305">
                <a:latin typeface="Meiryo"/>
                <a:cs typeface="Meiryo"/>
              </a:rPr>
              <a:t>⎛</a:t>
            </a:r>
            <a:r>
              <a:rPr dirty="0" baseline="11904" sz="2100" spc="-52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2.86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baseline="34391" sz="1575">
                <a:latin typeface="Times New Roman"/>
                <a:cs typeface="Times New Roman"/>
              </a:rPr>
              <a:t>3</a:t>
            </a:r>
            <a:r>
              <a:rPr dirty="0" baseline="34391" sz="1575" spc="44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3.86j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20842" y="2295902"/>
            <a:ext cx="9906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endParaRPr sz="1050">
              <a:latin typeface="Meiryo"/>
              <a:cs typeface="Meiry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64236" y="2295902"/>
            <a:ext cx="19685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14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5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64055" y="2670543"/>
            <a:ext cx="1626870" cy="251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936" sz="2100" spc="-1305">
                <a:latin typeface="Meiryo"/>
                <a:cs typeface="Meiryo"/>
              </a:rPr>
              <a:t>⎝</a:t>
            </a:r>
            <a:r>
              <a:rPr dirty="0" baseline="-7936" sz="2100" spc="-52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7.32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baseline="37037" sz="1575">
                <a:latin typeface="Times New Roman"/>
                <a:cs typeface="Times New Roman"/>
              </a:rPr>
              <a:t>4</a:t>
            </a:r>
            <a:r>
              <a:rPr dirty="0" baseline="37037" sz="1575" spc="44">
                <a:latin typeface="Times New Roman"/>
                <a:cs typeface="Times New Roman"/>
              </a:rPr>
              <a:t> </a:t>
            </a:r>
            <a:r>
              <a:rPr dirty="0" sz="1200" spc="-120">
                <a:latin typeface="Meiryo"/>
                <a:cs typeface="Meiryo"/>
              </a:rPr>
              <a:t>−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2.71j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20842" y="2628896"/>
            <a:ext cx="9906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endParaRPr sz="1050">
              <a:latin typeface="Meiryo"/>
              <a:cs typeface="Meiry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64236" y="2628896"/>
            <a:ext cx="19685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r>
              <a:rPr dirty="0" sz="1050" spc="-114">
                <a:latin typeface="Meiryo"/>
                <a:cs typeface="Meiryo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40069" y="2362204"/>
            <a:ext cx="171196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35"/>
              </a:lnSpc>
              <a:tabLst>
                <a:tab pos="583565" algn="l"/>
                <a:tab pos="1527175" algn="l"/>
              </a:tabLst>
            </a:pPr>
            <a:r>
              <a:rPr dirty="0" sz="1200">
                <a:latin typeface="Times New Roman"/>
                <a:cs typeface="Times New Roman"/>
              </a:rPr>
              <a:t>7.32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>
                <a:latin typeface="Meiryo"/>
                <a:cs typeface="Meiryo"/>
              </a:rPr>
              <a:t>	</a:t>
            </a:r>
            <a:r>
              <a:rPr dirty="0" baseline="34391" sz="1575" spc="-157">
                <a:latin typeface="Meiryo"/>
                <a:cs typeface="Meiryo"/>
              </a:rPr>
              <a:t>−</a:t>
            </a:r>
            <a:r>
              <a:rPr dirty="0" baseline="34391" sz="1575" spc="-157">
                <a:latin typeface="Meiryo"/>
                <a:cs typeface="Meiryo"/>
              </a:rPr>
              <a:t> </a:t>
            </a:r>
            <a:r>
              <a:rPr dirty="0" baseline="34391" sz="1575">
                <a:latin typeface="Times New Roman"/>
                <a:cs typeface="Times New Roman"/>
              </a:rPr>
              <a:t>4</a:t>
            </a:r>
            <a:r>
              <a:rPr dirty="0" baseline="34391" sz="1575" spc="44">
                <a:latin typeface="Times New Roman"/>
                <a:cs typeface="Times New Roman"/>
              </a:rPr>
              <a:t> </a:t>
            </a:r>
            <a:r>
              <a:rPr dirty="0" sz="1200" spc="-120">
                <a:latin typeface="Meiryo"/>
                <a:cs typeface="Meiryo"/>
              </a:rPr>
              <a:t>−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2.71j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>
                <a:latin typeface="Meiryo"/>
                <a:cs typeface="Meiryo"/>
              </a:rPr>
              <a:t>	</a:t>
            </a:r>
            <a:r>
              <a:rPr dirty="0" baseline="34391" sz="1575" spc="-157">
                <a:latin typeface="Meiryo"/>
                <a:cs typeface="Meiryo"/>
              </a:rPr>
              <a:t>−</a:t>
            </a:r>
            <a:r>
              <a:rPr dirty="0" baseline="34391" sz="1575" spc="-172">
                <a:latin typeface="Meiryo"/>
                <a:cs typeface="Meiryo"/>
              </a:rPr>
              <a:t> </a:t>
            </a:r>
            <a:r>
              <a:rPr dirty="0" baseline="34391" sz="1575">
                <a:latin typeface="Times New Roman"/>
                <a:cs typeface="Times New Roman"/>
              </a:rPr>
              <a:t>2</a:t>
            </a:r>
            <a:endParaRPr baseline="34391" sz="1575">
              <a:latin typeface="Times New Roman"/>
              <a:cs typeface="Times New Roman"/>
            </a:endParaRPr>
          </a:p>
          <a:p>
            <a:pPr marL="431800">
              <a:lnSpc>
                <a:spcPts val="605"/>
              </a:lnSpc>
              <a:tabLst>
                <a:tab pos="1374775" algn="l"/>
              </a:tabLst>
            </a:pPr>
            <a:r>
              <a:rPr dirty="0" sz="1200">
                <a:latin typeface="Times New Roman"/>
                <a:cs typeface="Times New Roman"/>
              </a:rPr>
              <a:t>10	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30898" y="2695943"/>
            <a:ext cx="92646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10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0.512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18.9j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64055" y="258444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⎜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52247" y="2298610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⎞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52314" y="24038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52314" y="258444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52314" y="269874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473708" y="3613403"/>
            <a:ext cx="92964" cy="0"/>
          </a:xfrm>
          <a:custGeom>
            <a:avLst/>
            <a:gdLst/>
            <a:ahLst/>
            <a:cxnLst/>
            <a:rect l="l" t="t" r="r" b="b"/>
            <a:pathLst>
              <a:path w="9296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834133" y="3613403"/>
            <a:ext cx="92964" cy="0"/>
          </a:xfrm>
          <a:custGeom>
            <a:avLst/>
            <a:gdLst/>
            <a:ahLst/>
            <a:cxnLst/>
            <a:rect l="l" t="t" r="r" b="b"/>
            <a:pathLst>
              <a:path w="9296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595626" y="3217830"/>
            <a:ext cx="1470660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1072">
                <a:latin typeface="Meiryo"/>
                <a:cs typeface="Meiryo"/>
              </a:rPr>
              <a:t>⎪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187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=</a:t>
            </a:r>
            <a:r>
              <a:rPr dirty="0" baseline="4629" sz="1800">
                <a:latin typeface="Meiryo"/>
                <a:cs typeface="Meiryo"/>
              </a:rPr>
              <a:t> </a:t>
            </a:r>
            <a:r>
              <a:rPr dirty="0" baseline="4629" sz="1800" spc="-30" i="1" u="sng">
                <a:latin typeface="Times New Roman"/>
                <a:cs typeface="Times New Roman"/>
              </a:rPr>
              <a:t>A</a:t>
            </a:r>
            <a:r>
              <a:rPr dirty="0" baseline="-15873" sz="1050" spc="-7">
                <a:latin typeface="Times New Roman"/>
                <a:cs typeface="Times New Roman"/>
              </a:rPr>
              <a:t>11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97">
                <a:latin typeface="Times New Roman"/>
                <a:cs typeface="Times New Roman"/>
              </a:rPr>
              <a:t> </a:t>
            </a:r>
            <a:r>
              <a:rPr dirty="0" baseline="4629" sz="1800" spc="-75">
                <a:latin typeface="Meiryo"/>
                <a:cs typeface="Meiryo"/>
              </a:rPr>
              <a:t>⋅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+</a:t>
            </a:r>
            <a:r>
              <a:rPr dirty="0" baseline="4629" sz="1800" spc="-75">
                <a:latin typeface="Meiryo"/>
                <a:cs typeface="Meiryo"/>
              </a:rPr>
              <a:t> </a:t>
            </a:r>
            <a:r>
              <a:rPr dirty="0" baseline="4629" sz="1800" spc="-44" i="1" u="sng">
                <a:latin typeface="Times New Roman"/>
                <a:cs typeface="Times New Roman"/>
              </a:rPr>
              <a:t>A</a:t>
            </a:r>
            <a:r>
              <a:rPr dirty="0" baseline="-15873" sz="1050" spc="-7">
                <a:latin typeface="Times New Roman"/>
                <a:cs typeface="Times New Roman"/>
              </a:rPr>
              <a:t>12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 </a:t>
            </a:r>
            <a:r>
              <a:rPr dirty="0" baseline="4629" sz="1800" spc="-187">
                <a:latin typeface="Meiryo"/>
                <a:cs typeface="Meiryo"/>
              </a:rPr>
              <a:t>⋅</a:t>
            </a:r>
            <a:r>
              <a:rPr dirty="0" baseline="4629" sz="1800" spc="-284">
                <a:latin typeface="Meiryo"/>
                <a:cs typeface="Meiryo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I</a:t>
            </a:r>
            <a:r>
              <a:rPr dirty="0" baseline="4629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baseline="16203" sz="1800" spc="-1814">
                <a:latin typeface="Meiryo"/>
                <a:cs typeface="Meiryo"/>
              </a:rPr>
              <a:t>⎪</a:t>
            </a:r>
            <a:r>
              <a:rPr dirty="0" baseline="-9259" sz="1800" spc="-847">
                <a:latin typeface="Meiryo"/>
                <a:cs typeface="Meiryo"/>
              </a:rPr>
              <a:t>⎩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3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>
                <a:latin typeface="Meiryo"/>
                <a:cs typeface="Meiryo"/>
              </a:rPr>
              <a:t> </a:t>
            </a:r>
            <a:r>
              <a:rPr dirty="0" baseline="2314" sz="1800" spc="75" i="1" u="sng">
                <a:latin typeface="Times New Roman"/>
                <a:cs typeface="Times New Roman"/>
              </a:rPr>
              <a:t>A</a:t>
            </a:r>
            <a:r>
              <a:rPr dirty="0" baseline="-15873" sz="1050" spc="-7">
                <a:latin typeface="Times New Roman"/>
                <a:cs typeface="Times New Roman"/>
              </a:rPr>
              <a:t>21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89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Meiryo"/>
                <a:cs typeface="Meiryo"/>
              </a:rPr>
              <a:t>⋅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82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 spc="20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+</a:t>
            </a:r>
            <a:r>
              <a:rPr dirty="0" baseline="2314" sz="1800" spc="-82">
                <a:latin typeface="Meiryo"/>
                <a:cs typeface="Meiryo"/>
              </a:rPr>
              <a:t> </a:t>
            </a:r>
            <a:r>
              <a:rPr dirty="0" baseline="2314" sz="1800" spc="75" i="1" u="sng">
                <a:latin typeface="Times New Roman"/>
                <a:cs typeface="Times New Roman"/>
              </a:rPr>
              <a:t>A</a:t>
            </a:r>
            <a:r>
              <a:rPr dirty="0" baseline="-15873" sz="1050" spc="-7">
                <a:latin typeface="Times New Roman"/>
                <a:cs typeface="Times New Roman"/>
              </a:rPr>
              <a:t>22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77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95626" y="3345945"/>
            <a:ext cx="1581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r>
              <a:rPr dirty="0" sz="1200" spc="-280">
                <a:latin typeface="Meiryo"/>
                <a:cs typeface="Meiryo"/>
              </a:rPr>
              <a:t> </a:t>
            </a:r>
            <a:r>
              <a:rPr dirty="0" baseline="-23809" sz="1050" spc="-82">
                <a:latin typeface="Meiryo"/>
                <a:cs typeface="Meiryo"/>
              </a:rPr>
              <a:t>•</a:t>
            </a:r>
            <a:endParaRPr baseline="-23809" sz="1050">
              <a:latin typeface="Meiryo"/>
              <a:cs typeface="Meiry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95626" y="3070086"/>
            <a:ext cx="17907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922">
                <a:latin typeface="Meiryo"/>
                <a:cs typeface="Meiryo"/>
              </a:rPr>
              <a:t>⎧</a:t>
            </a:r>
            <a:r>
              <a:rPr dirty="0" baseline="-20833" sz="1800" spc="-165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393642" y="3411502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35685" y="3246846"/>
            <a:ext cx="6419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800" spc="-30" i="1" u="sng">
                <a:latin typeface="Times New Roman"/>
                <a:cs typeface="Times New Roman"/>
              </a:rPr>
              <a:t>A</a:t>
            </a:r>
            <a:r>
              <a:rPr dirty="0" sz="700" spc="-5">
                <a:latin typeface="Times New Roman"/>
                <a:cs typeface="Times New Roman"/>
              </a:rPr>
              <a:t>12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45">
                <a:latin typeface="Times New Roman"/>
                <a:cs typeface="Times New Roman"/>
              </a:rPr>
              <a:t> </a:t>
            </a:r>
            <a:r>
              <a:rPr dirty="0" baseline="9259" sz="1800" spc="-1117">
                <a:latin typeface="Meiryo"/>
                <a:cs typeface="Meiryo"/>
              </a:rPr>
              <a:t>⎞</a:t>
            </a:r>
            <a:r>
              <a:rPr dirty="0" baseline="9259" sz="1800" spc="104">
                <a:latin typeface="Meiryo"/>
                <a:cs typeface="Meiryo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U</a:t>
            </a:r>
            <a:r>
              <a:rPr dirty="0" sz="1200" spc="-50" i="1">
                <a:latin typeface="Times New Roman"/>
                <a:cs typeface="Times New Roman"/>
              </a:rPr>
              <a:t> </a:t>
            </a:r>
            <a:r>
              <a:rPr dirty="0" baseline="-7936" sz="1050" spc="-7">
                <a:latin typeface="Times New Roman"/>
                <a:cs typeface="Times New Roman"/>
              </a:rPr>
              <a:t>2</a:t>
            </a:r>
            <a:r>
              <a:rPr dirty="0" baseline="-7936" sz="1050">
                <a:latin typeface="Times New Roman"/>
                <a:cs typeface="Times New Roman"/>
              </a:rPr>
              <a:t> </a:t>
            </a:r>
            <a:r>
              <a:rPr dirty="0" baseline="-7936" sz="1050" spc="-127">
                <a:latin typeface="Times New Roman"/>
                <a:cs typeface="Times New Roman"/>
              </a:rPr>
              <a:t> </a:t>
            </a:r>
            <a:r>
              <a:rPr dirty="0" baseline="-6944" sz="1800" spc="-1117">
                <a:latin typeface="Meiryo"/>
                <a:cs typeface="Meiryo"/>
              </a:rPr>
              <a:t>⎟</a:t>
            </a:r>
            <a:endParaRPr baseline="-6944" sz="1800">
              <a:latin typeface="Meiryo"/>
              <a:cs typeface="Meiry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54472" y="3522738"/>
            <a:ext cx="422909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8518" sz="1800" spc="-1132">
                <a:latin typeface="Meiryo"/>
                <a:cs typeface="Meiryo"/>
              </a:rPr>
              <a:t>⎠</a:t>
            </a: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65">
                <a:latin typeface="Meiryo"/>
                <a:cs typeface="Meiryo"/>
              </a:rPr>
              <a:t> </a:t>
            </a:r>
            <a:r>
              <a:rPr dirty="0" baseline="13888" sz="1800" spc="-7" i="1">
                <a:latin typeface="Times New Roman"/>
                <a:cs typeface="Times New Roman"/>
              </a:rPr>
              <a:t>I</a:t>
            </a:r>
            <a:r>
              <a:rPr dirty="0" baseline="13888" sz="1800" spc="-104" i="1">
                <a:latin typeface="Times New Roman"/>
                <a:cs typeface="Times New Roman"/>
              </a:rPr>
              <a:t> </a:t>
            </a:r>
            <a:r>
              <a:rPr dirty="0" baseline="19841" sz="1050" spc="-7">
                <a:latin typeface="Times New Roman"/>
                <a:cs typeface="Times New Roman"/>
              </a:rPr>
              <a:t>2</a:t>
            </a:r>
            <a:r>
              <a:rPr dirty="0" baseline="19841" sz="1050">
                <a:latin typeface="Times New Roman"/>
                <a:cs typeface="Times New Roman"/>
              </a:rPr>
              <a:t>  </a:t>
            </a:r>
            <a:r>
              <a:rPr dirty="0" baseline="19841" sz="1050" spc="-135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93642" y="3168393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11683" y="3108947"/>
            <a:ext cx="17843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2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54472" y="3316201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65955" y="3319236"/>
            <a:ext cx="422909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4722" sz="1800" spc="-1117">
                <a:latin typeface="Meiryo"/>
                <a:cs typeface="Meiryo"/>
              </a:rPr>
              <a:t>⎟</a:t>
            </a:r>
            <a:r>
              <a:rPr dirty="0" baseline="-34722" sz="1800" spc="-150">
                <a:latin typeface="Meiryo"/>
                <a:cs typeface="Meiryo"/>
              </a:rPr>
              <a:t> </a:t>
            </a:r>
            <a:r>
              <a:rPr dirty="0" sz="1200" spc="-320">
                <a:latin typeface="Meiryo"/>
                <a:cs typeface="Meiryo"/>
              </a:rPr>
              <a:t>=</a:t>
            </a:r>
            <a:r>
              <a:rPr dirty="0" sz="1200" spc="-130">
                <a:latin typeface="Meiryo"/>
                <a:cs typeface="Meiryo"/>
              </a:rPr>
              <a:t> </a:t>
            </a:r>
            <a:r>
              <a:rPr dirty="0" sz="1200" spc="-745">
                <a:latin typeface="Meiryo"/>
                <a:cs typeface="Meiryo"/>
              </a:rPr>
              <a:t>⎜</a:t>
            </a:r>
            <a:r>
              <a:rPr dirty="0" sz="1200" spc="-170">
                <a:latin typeface="Meiryo"/>
                <a:cs typeface="Meiryo"/>
              </a:rPr>
              <a:t> </a:t>
            </a:r>
            <a:r>
              <a:rPr dirty="0" baseline="-41666" sz="1800" spc="-15" i="1">
                <a:latin typeface="Times New Roman"/>
                <a:cs typeface="Times New Roman"/>
              </a:rPr>
              <a:t>A</a:t>
            </a:r>
            <a:endParaRPr baseline="-41666" sz="1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82356" y="3472356"/>
            <a:ext cx="30416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1930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745">
                <a:latin typeface="Meiryo"/>
                <a:cs typeface="Meiryo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21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382356" y="3243767"/>
            <a:ext cx="29845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baseline="9259" sz="1800" spc="-1117">
                <a:latin typeface="Meiryo"/>
                <a:cs typeface="Meiryo"/>
              </a:rPr>
              <a:t>⎛</a:t>
            </a:r>
            <a:r>
              <a:rPr dirty="0" baseline="9259" sz="1800" spc="-202">
                <a:latin typeface="Meiryo"/>
                <a:cs typeface="Meiryo"/>
              </a:rPr>
              <a:t> </a:t>
            </a:r>
            <a:r>
              <a:rPr dirty="0" baseline="13888" sz="1800" spc="-30" i="1" u="sng">
                <a:latin typeface="Times New Roman"/>
                <a:cs typeface="Times New Roman"/>
              </a:rPr>
              <a:t>A</a:t>
            </a:r>
            <a:r>
              <a:rPr dirty="0" sz="700" spc="-5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00842" y="3265971"/>
            <a:ext cx="34925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20">
                <a:latin typeface="Meiryo"/>
                <a:cs typeface="Meiryo"/>
              </a:rPr>
              <a:t>⎜</a:t>
            </a:r>
            <a:r>
              <a:rPr dirty="0" baseline="6944" sz="1800" spc="-15" i="1">
                <a:latin typeface="Times New Roman"/>
                <a:cs typeface="Times New Roman"/>
              </a:rPr>
              <a:t>U</a:t>
            </a:r>
            <a:r>
              <a:rPr dirty="0" baseline="6944" sz="1800" spc="-187" i="1">
                <a:latin typeface="Times New Roman"/>
                <a:cs typeface="Times New Roman"/>
              </a:rPr>
              <a:t> </a:t>
            </a:r>
            <a:r>
              <a:rPr dirty="0" baseline="3968" sz="1050" spc="-7">
                <a:latin typeface="Times New Roman"/>
                <a:cs typeface="Times New Roman"/>
              </a:rPr>
              <a:t>1</a:t>
            </a:r>
            <a:r>
              <a:rPr dirty="0" baseline="3968" sz="1050" spc="6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00842" y="3522738"/>
            <a:ext cx="34925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65">
                <a:latin typeface="Meiryo"/>
                <a:cs typeface="Meiryo"/>
              </a:rPr>
              <a:t> </a:t>
            </a:r>
            <a:r>
              <a:rPr dirty="0" baseline="13888" sz="1800" spc="-7" i="1">
                <a:latin typeface="Times New Roman"/>
                <a:cs typeface="Times New Roman"/>
              </a:rPr>
              <a:t>I</a:t>
            </a:r>
            <a:r>
              <a:rPr dirty="0" baseline="13888" sz="1800" spc="-225" i="1">
                <a:latin typeface="Times New Roman"/>
                <a:cs typeface="Times New Roman"/>
              </a:rPr>
              <a:t> </a:t>
            </a:r>
            <a:r>
              <a:rPr dirty="0" baseline="19841" sz="1050" spc="-7">
                <a:latin typeface="Times New Roman"/>
                <a:cs typeface="Times New Roman"/>
              </a:rPr>
              <a:t>1</a:t>
            </a:r>
            <a:r>
              <a:rPr dirty="0" baseline="19841" sz="1050">
                <a:latin typeface="Times New Roman"/>
                <a:cs typeface="Times New Roman"/>
              </a:rPr>
              <a:t> </a:t>
            </a:r>
            <a:r>
              <a:rPr dirty="0" baseline="19841" sz="1050" spc="44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65955" y="3168393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00842" y="3348224"/>
            <a:ext cx="178435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148" sz="1800" spc="-1117">
                <a:latin typeface="Meiryo"/>
                <a:cs typeface="Meiryo"/>
              </a:rPr>
              <a:t>⎜</a:t>
            </a:r>
            <a:r>
              <a:rPr dirty="0" baseline="-23148" sz="1800" spc="2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00842" y="3108947"/>
            <a:ext cx="17843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2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305069" y="3450586"/>
            <a:ext cx="66421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023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337822" y="3133586"/>
            <a:ext cx="65468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0710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223763" y="3411724"/>
            <a:ext cx="660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931815" y="3534328"/>
            <a:ext cx="11430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22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830373" y="3435780"/>
            <a:ext cx="11811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339850" y="4226559"/>
            <a:ext cx="371475" cy="24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⎜</a:t>
            </a:r>
            <a:endParaRPr baseline="-7936" sz="2100">
              <a:latin typeface="Meiryo"/>
              <a:cs typeface="Meiryo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073655" y="4086602"/>
            <a:ext cx="57404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36.9j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616455" y="4394184"/>
            <a:ext cx="165417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64640" algn="l"/>
              </a:tabLst>
            </a:pPr>
            <a:r>
              <a:rPr dirty="0" baseline="-9920" sz="2100" spc="-1305">
                <a:latin typeface="Meiryo"/>
                <a:cs typeface="Meiryo"/>
              </a:rPr>
              <a:t>⎝</a:t>
            </a:r>
            <a:r>
              <a:rPr dirty="0" baseline="-9920" sz="2100" spc="-525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1.43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baseline="34391" sz="1575">
                <a:latin typeface="Times New Roman"/>
                <a:cs typeface="Times New Roman"/>
              </a:rPr>
              <a:t>3</a:t>
            </a:r>
            <a:r>
              <a:rPr dirty="0" baseline="34391" sz="1575" spc="44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0.106j	</a:t>
            </a: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273242" y="4353302"/>
            <a:ext cx="9906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endParaRPr sz="1050">
              <a:latin typeface="Meiryo"/>
              <a:cs typeface="Meiryo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092501" y="4061214"/>
            <a:ext cx="349250" cy="414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700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⎞</a:t>
            </a:r>
            <a:endParaRPr baseline="-7936" sz="2100">
              <a:latin typeface="Meiryo"/>
              <a:cs typeface="Meiryo"/>
            </a:endParaRPr>
          </a:p>
          <a:p>
            <a:pPr algn="r" marR="6350">
              <a:lnSpc>
                <a:spcPts val="15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616455" y="408939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⎛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346958" y="4423152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⎠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597911" y="5439830"/>
            <a:ext cx="143827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203" sz="1800" spc="-1814">
                <a:latin typeface="Meiryo"/>
                <a:cs typeface="Meiryo"/>
              </a:rPr>
              <a:t>⎪</a:t>
            </a:r>
            <a:r>
              <a:rPr dirty="0" baseline="-9259" sz="1800" spc="-862">
                <a:latin typeface="Meiryo"/>
                <a:cs typeface="Meiryo"/>
              </a:rPr>
              <a:t>⎩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=</a:t>
            </a:r>
            <a:r>
              <a:rPr dirty="0" baseline="2314" sz="1800" spc="-75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B</a:t>
            </a:r>
            <a:r>
              <a:rPr dirty="0" baseline="2314" sz="1800" spc="-262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21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97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Meiryo"/>
                <a:cs typeface="Meiryo"/>
              </a:rPr>
              <a:t>⋅</a:t>
            </a:r>
            <a:r>
              <a:rPr dirty="0" baseline="2314" sz="1800" spc="-15" i="1">
                <a:latin typeface="Times New Roman"/>
                <a:cs typeface="Times New Roman"/>
              </a:rPr>
              <a:t>U</a:t>
            </a:r>
            <a:r>
              <a:rPr dirty="0" baseline="2314" sz="1800" spc="-187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40">
                <a:latin typeface="Times New Roman"/>
                <a:cs typeface="Times New Roman"/>
              </a:rPr>
              <a:t> </a:t>
            </a:r>
            <a:r>
              <a:rPr dirty="0" baseline="2314" sz="1800" spc="-480">
                <a:latin typeface="Meiryo"/>
                <a:cs typeface="Meiryo"/>
              </a:rPr>
              <a:t>+</a:t>
            </a:r>
            <a:r>
              <a:rPr dirty="0" baseline="2314" sz="1800" spc="-157">
                <a:latin typeface="Meiryo"/>
                <a:cs typeface="Meiryo"/>
              </a:rPr>
              <a:t> </a:t>
            </a:r>
            <a:r>
              <a:rPr dirty="0" baseline="2314" sz="1800" spc="-15" i="1" u="sng">
                <a:latin typeface="Times New Roman"/>
                <a:cs typeface="Times New Roman"/>
              </a:rPr>
              <a:t>B</a:t>
            </a:r>
            <a:r>
              <a:rPr dirty="0" baseline="2314" sz="1800" spc="-270" i="1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22</a:t>
            </a:r>
            <a:r>
              <a:rPr dirty="0" baseline="-15873" sz="1050">
                <a:latin typeface="Times New Roman"/>
                <a:cs typeface="Times New Roman"/>
              </a:rPr>
              <a:t> </a:t>
            </a:r>
            <a:r>
              <a:rPr dirty="0" baseline="-15873" sz="1050" spc="-7">
                <a:latin typeface="Times New Roman"/>
                <a:cs typeface="Times New Roman"/>
              </a:rPr>
              <a:t> </a:t>
            </a:r>
            <a:r>
              <a:rPr dirty="0" baseline="2314" sz="1800" spc="-187">
                <a:latin typeface="Meiryo"/>
                <a:cs typeface="Meiryo"/>
              </a:rPr>
              <a:t>⋅</a:t>
            </a:r>
            <a:r>
              <a:rPr dirty="0" baseline="2314" sz="1800" spc="-277">
                <a:latin typeface="Meiryo"/>
                <a:cs typeface="Meiryo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I</a:t>
            </a:r>
            <a:r>
              <a:rPr dirty="0" baseline="2314" sz="1800" spc="-22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597911" y="5122830"/>
            <a:ext cx="417195" cy="206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629" sz="1800" spc="-1080">
                <a:latin typeface="Meiryo"/>
                <a:cs typeface="Meiryo"/>
              </a:rPr>
              <a:t>⎪</a:t>
            </a:r>
            <a:r>
              <a:rPr dirty="0" baseline="4629" sz="1800" spc="-15" i="1">
                <a:latin typeface="Times New Roman"/>
                <a:cs typeface="Times New Roman"/>
              </a:rPr>
              <a:t>U</a:t>
            </a:r>
            <a:r>
              <a:rPr dirty="0" baseline="4629" sz="1800" spc="-75" i="1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  </a:t>
            </a:r>
            <a:r>
              <a:rPr dirty="0" sz="700" spc="-50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=</a:t>
            </a:r>
            <a:endParaRPr baseline="4629" sz="1800">
              <a:latin typeface="Meiryo"/>
              <a:cs typeface="Meiryo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597911" y="5250945"/>
            <a:ext cx="15684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⎨</a:t>
            </a:r>
            <a:r>
              <a:rPr dirty="0" sz="1200" spc="-285">
                <a:latin typeface="Meiryo"/>
                <a:cs typeface="Meiryo"/>
              </a:rPr>
              <a:t> </a:t>
            </a:r>
            <a:r>
              <a:rPr dirty="0" baseline="-23809" sz="1050" spc="-82">
                <a:latin typeface="Meiryo"/>
                <a:cs typeface="Meiryo"/>
              </a:rPr>
              <a:t>•</a:t>
            </a:r>
            <a:endParaRPr baseline="-23809" sz="1050">
              <a:latin typeface="Meiryo"/>
              <a:cs typeface="Meiryo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597911" y="5034544"/>
            <a:ext cx="10096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15">
                <a:latin typeface="Meiryo"/>
                <a:cs typeface="Meiryo"/>
              </a:rPr>
              <a:t>⎧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133604" y="5148767"/>
            <a:ext cx="78295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  <a:tabLst>
                <a:tab pos="598805" algn="l"/>
              </a:tabLst>
            </a:pPr>
            <a:r>
              <a:rPr dirty="0" sz="700" spc="-5">
                <a:latin typeface="Times New Roman"/>
                <a:cs typeface="Times New Roman"/>
              </a:rPr>
              <a:t>11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sz="700" spc="-60">
                <a:latin typeface="Times New Roman"/>
                <a:cs typeface="Times New Roman"/>
              </a:rPr>
              <a:t> </a:t>
            </a:r>
            <a:r>
              <a:rPr dirty="0" baseline="13888" sz="1800" spc="-187">
                <a:latin typeface="Meiryo"/>
                <a:cs typeface="Meiryo"/>
              </a:rPr>
              <a:t>⋅</a:t>
            </a:r>
            <a:r>
              <a:rPr dirty="0" baseline="13888" sz="1800">
                <a:latin typeface="Meiryo"/>
                <a:cs typeface="Meiryo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12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 </a:t>
            </a:r>
            <a:r>
              <a:rPr dirty="0" baseline="13888" sz="1800" spc="-187">
                <a:latin typeface="Meiryo"/>
                <a:cs typeface="Meiryo"/>
              </a:rPr>
              <a:t>⋅</a:t>
            </a:r>
            <a:endParaRPr baseline="13888" sz="1800">
              <a:latin typeface="Meiryo"/>
              <a:cs typeface="Meiryo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438388" y="5122830"/>
            <a:ext cx="17145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700" spc="-5">
                <a:latin typeface="Times New Roman"/>
                <a:cs typeface="Times New Roman"/>
              </a:rPr>
              <a:t>1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baseline="4629" sz="1800" spc="-480">
                <a:latin typeface="Meiryo"/>
                <a:cs typeface="Meiryo"/>
              </a:rPr>
              <a:t>+</a:t>
            </a:r>
            <a:endParaRPr baseline="4629" sz="1800">
              <a:latin typeface="Meiryo"/>
              <a:cs typeface="Meiryo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395169" y="5316503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944831" y="5170971"/>
            <a:ext cx="534035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904" sz="1050" spc="-7">
                <a:latin typeface="Times New Roman"/>
                <a:cs typeface="Times New Roman"/>
              </a:rPr>
              <a:t>12</a:t>
            </a:r>
            <a:r>
              <a:rPr dirty="0" baseline="11904" sz="1050" spc="-7">
                <a:latin typeface="Times New Roman"/>
                <a:cs typeface="Times New Roman"/>
              </a:rPr>
              <a:t> </a:t>
            </a:r>
            <a:r>
              <a:rPr dirty="0" baseline="11904" sz="1050" spc="-60">
                <a:latin typeface="Times New Roman"/>
                <a:cs typeface="Times New Roman"/>
              </a:rPr>
              <a:t> </a:t>
            </a:r>
            <a:r>
              <a:rPr dirty="0" baseline="-18518" sz="1800" spc="-1132">
                <a:latin typeface="Meiryo"/>
                <a:cs typeface="Meiryo"/>
              </a:rPr>
              <a:t>⎟</a:t>
            </a:r>
            <a:r>
              <a:rPr dirty="0" sz="1200" spc="-720">
                <a:latin typeface="Meiryo"/>
                <a:cs typeface="Meiryo"/>
              </a:rPr>
              <a:t>⎜</a:t>
            </a:r>
            <a:r>
              <a:rPr dirty="0" baseline="6944" sz="1800" spc="-15" i="1">
                <a:latin typeface="Times New Roman"/>
                <a:cs typeface="Times New Roman"/>
              </a:rPr>
              <a:t>U</a:t>
            </a:r>
            <a:r>
              <a:rPr dirty="0" baseline="6944" sz="1800" spc="-195" i="1">
                <a:latin typeface="Times New Roman"/>
                <a:cs typeface="Times New Roman"/>
              </a:rPr>
              <a:t> </a:t>
            </a:r>
            <a:r>
              <a:rPr dirty="0" baseline="3968" sz="1050" spc="-7">
                <a:latin typeface="Times New Roman"/>
                <a:cs typeface="Times New Roman"/>
              </a:rPr>
              <a:t>1</a:t>
            </a:r>
            <a:r>
              <a:rPr dirty="0" baseline="3968" sz="1050" spc="52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072844" y="5427738"/>
            <a:ext cx="40640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8518" sz="1800" spc="-1132">
                <a:latin typeface="Meiryo"/>
                <a:cs typeface="Meiryo"/>
              </a:rPr>
              <a:t>⎠</a:t>
            </a: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65">
                <a:latin typeface="Meiryo"/>
                <a:cs typeface="Meiryo"/>
              </a:rPr>
              <a:t> </a:t>
            </a:r>
            <a:r>
              <a:rPr dirty="0" baseline="13888" sz="1800" spc="-7" i="1">
                <a:latin typeface="Times New Roman"/>
                <a:cs typeface="Times New Roman"/>
              </a:rPr>
              <a:t>I</a:t>
            </a:r>
            <a:r>
              <a:rPr dirty="0" baseline="13888" sz="1800" spc="-225" i="1">
                <a:latin typeface="Times New Roman"/>
                <a:cs typeface="Times New Roman"/>
              </a:rPr>
              <a:t> </a:t>
            </a:r>
            <a:r>
              <a:rPr dirty="0" baseline="19841" sz="1050" spc="-7">
                <a:latin typeface="Times New Roman"/>
                <a:cs typeface="Times New Roman"/>
              </a:rPr>
              <a:t>1</a:t>
            </a:r>
            <a:r>
              <a:rPr dirty="0" baseline="19841" sz="1050">
                <a:latin typeface="Times New Roman"/>
                <a:cs typeface="Times New Roman"/>
              </a:rPr>
              <a:t> </a:t>
            </a:r>
            <a:r>
              <a:rPr dirty="0" baseline="19841" sz="1050" spc="44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395169" y="5073393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130055" y="5253224"/>
            <a:ext cx="178435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148" sz="1800" spc="-1117">
                <a:latin typeface="Meiryo"/>
                <a:cs typeface="Meiryo"/>
              </a:rPr>
              <a:t>⎜</a:t>
            </a:r>
            <a:r>
              <a:rPr dirty="0" baseline="-23148" sz="1800" spc="2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072844" y="5013947"/>
            <a:ext cx="235585" cy="302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9351" sz="1800" spc="-1132">
                <a:latin typeface="Meiryo"/>
                <a:cs typeface="Meiryo"/>
              </a:rPr>
              <a:t>⎞</a:t>
            </a: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22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00851" y="5170971"/>
            <a:ext cx="582930" cy="245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20">
                <a:latin typeface="Meiryo"/>
                <a:cs typeface="Meiryo"/>
              </a:rPr>
              <a:t>⎜</a:t>
            </a:r>
            <a:r>
              <a:rPr dirty="0" baseline="6944" sz="1800" spc="-15" i="1">
                <a:latin typeface="Times New Roman"/>
                <a:cs typeface="Times New Roman"/>
              </a:rPr>
              <a:t>U</a:t>
            </a:r>
            <a:r>
              <a:rPr dirty="0" baseline="6944" sz="1800" spc="-67" i="1">
                <a:latin typeface="Times New Roman"/>
                <a:cs typeface="Times New Roman"/>
              </a:rPr>
              <a:t> </a:t>
            </a:r>
            <a:r>
              <a:rPr dirty="0" baseline="3968" sz="1050" spc="-7">
                <a:latin typeface="Times New Roman"/>
                <a:cs typeface="Times New Roman"/>
              </a:rPr>
              <a:t>2</a:t>
            </a:r>
            <a:r>
              <a:rPr dirty="0" baseline="3968" sz="1050">
                <a:latin typeface="Times New Roman"/>
                <a:cs typeface="Times New Roman"/>
              </a:rPr>
              <a:t> </a:t>
            </a:r>
            <a:r>
              <a:rPr dirty="0" baseline="3968" sz="1050" spc="-135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⎟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baseline="-18518" sz="1800" spc="-480">
                <a:latin typeface="Meiryo"/>
                <a:cs typeface="Meiryo"/>
              </a:rPr>
              <a:t>=</a:t>
            </a:r>
            <a:r>
              <a:rPr dirty="0" baseline="-18518" sz="1800" spc="-187">
                <a:latin typeface="Meiryo"/>
                <a:cs typeface="Meiryo"/>
              </a:rPr>
              <a:t> </a:t>
            </a:r>
            <a:r>
              <a:rPr dirty="0" baseline="-18518" sz="1800" spc="-1117">
                <a:latin typeface="Meiryo"/>
                <a:cs typeface="Meiryo"/>
              </a:rPr>
              <a:t>⎜</a:t>
            </a:r>
            <a:endParaRPr baseline="-18518" sz="1800">
              <a:latin typeface="Meiryo"/>
              <a:cs typeface="Meiryo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399969" y="5377355"/>
            <a:ext cx="30416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1930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745">
                <a:latin typeface="Meiryo"/>
                <a:cs typeface="Meiryo"/>
              </a:rPr>
              <a:t>	</a:t>
            </a:r>
            <a:r>
              <a:rPr dirty="0" sz="700" spc="-5">
                <a:latin typeface="Times New Roman"/>
                <a:cs typeface="Times New Roman"/>
              </a:rPr>
              <a:t>21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399969" y="5124382"/>
            <a:ext cx="20447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⎛</a:t>
            </a:r>
            <a:r>
              <a:rPr dirty="0" sz="1200" spc="-190">
                <a:latin typeface="Meiryo"/>
                <a:cs typeface="Meiryo"/>
              </a:rPr>
              <a:t> </a:t>
            </a:r>
            <a:r>
              <a:rPr dirty="0" baseline="4629" sz="1800" spc="-15" i="1" u="sng">
                <a:latin typeface="Times New Roman"/>
                <a:cs typeface="Times New Roman"/>
              </a:rPr>
              <a:t>B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182809" y="5316503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⎟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00851" y="5427738"/>
            <a:ext cx="36576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60">
                <a:latin typeface="Meiryo"/>
                <a:cs typeface="Meiryo"/>
              </a:rPr>
              <a:t> </a:t>
            </a:r>
            <a:r>
              <a:rPr dirty="0" baseline="13888" sz="1800" spc="-7" i="1">
                <a:latin typeface="Times New Roman"/>
                <a:cs typeface="Times New Roman"/>
              </a:rPr>
              <a:t>I</a:t>
            </a:r>
            <a:r>
              <a:rPr dirty="0" baseline="13888" sz="1800" spc="-112" i="1">
                <a:latin typeface="Times New Roman"/>
                <a:cs typeface="Times New Roman"/>
              </a:rPr>
              <a:t> </a:t>
            </a:r>
            <a:r>
              <a:rPr dirty="0" baseline="19841" sz="1050" spc="-7">
                <a:latin typeface="Times New Roman"/>
                <a:cs typeface="Times New Roman"/>
              </a:rPr>
              <a:t>2</a:t>
            </a:r>
            <a:r>
              <a:rPr dirty="0" baseline="19841" sz="1050">
                <a:latin typeface="Times New Roman"/>
                <a:cs typeface="Times New Roman"/>
              </a:rPr>
              <a:t>  </a:t>
            </a:r>
            <a:r>
              <a:rPr dirty="0" baseline="19841" sz="1050" spc="-135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182809" y="5073393"/>
            <a:ext cx="83820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900851" y="5253224"/>
            <a:ext cx="179070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148" sz="1800" spc="-1117">
                <a:latin typeface="Meiryo"/>
                <a:cs typeface="Meiryo"/>
              </a:rPr>
              <a:t>⎜</a:t>
            </a:r>
            <a:r>
              <a:rPr dirty="0" baseline="-23148" sz="1800" spc="30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00851" y="5013947"/>
            <a:ext cx="17907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800" spc="-1117">
                <a:latin typeface="Meiryo"/>
                <a:cs typeface="Meiryo"/>
              </a:rPr>
              <a:t>⎛</a:t>
            </a:r>
            <a:r>
              <a:rPr dirty="0" baseline="-20833" sz="1800" spc="30">
                <a:latin typeface="Meiryo"/>
                <a:cs typeface="Meiryo"/>
              </a:rPr>
              <a:t> 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324105" y="5355586"/>
            <a:ext cx="64897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4995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356858" y="5038585"/>
            <a:ext cx="63944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dirty="0" sz="700" spc="-55">
                <a:latin typeface="Meiryo"/>
                <a:cs typeface="Meiryo"/>
              </a:rPr>
              <a:t>•</a:t>
            </a:r>
            <a:r>
              <a:rPr dirty="0" sz="700" spc="-55">
                <a:latin typeface="Meiryo"/>
                <a:cs typeface="Meiryo"/>
              </a:rPr>
              <a:t>	</a:t>
            </a: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710730" y="5038585"/>
            <a:ext cx="660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Meiryo"/>
                <a:cs typeface="Meiryo"/>
              </a:rPr>
              <a:t>•</a:t>
            </a:r>
            <a:endParaRPr sz="700">
              <a:latin typeface="Meiryo"/>
              <a:cs typeface="Meiryo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989354" y="5183320"/>
            <a:ext cx="6985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950231" y="5439328"/>
            <a:ext cx="11430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22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584366" y="5212267"/>
            <a:ext cx="11430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035310" y="5112998"/>
            <a:ext cx="96075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  <a:tab pos="599440" algn="l"/>
                <a:tab pos="897255" algn="l"/>
              </a:tabLst>
            </a:pPr>
            <a:r>
              <a:rPr dirty="0" sz="1200" spc="-10" i="1" u="sng">
                <a:latin typeface="Times New Roman"/>
                <a:cs typeface="Times New Roman"/>
              </a:rPr>
              <a:t>B</a:t>
            </a:r>
            <a:r>
              <a:rPr dirty="0" sz="1200" spc="-10" i="1">
                <a:latin typeface="Times New Roman"/>
                <a:cs typeface="Times New Roman"/>
              </a:rPr>
              <a:t>	</a:t>
            </a:r>
            <a:r>
              <a:rPr dirty="0" sz="1200" spc="-10" i="1">
                <a:latin typeface="Times New Roman"/>
                <a:cs typeface="Times New Roman"/>
              </a:rPr>
              <a:t>U</a:t>
            </a:r>
            <a:r>
              <a:rPr dirty="0" sz="1200" spc="-10" i="1">
                <a:latin typeface="Times New Roman"/>
                <a:cs typeface="Times New Roman"/>
              </a:rPr>
              <a:t>	</a:t>
            </a:r>
            <a:r>
              <a:rPr dirty="0" sz="1200" spc="-10" i="1" u="sng">
                <a:latin typeface="Times New Roman"/>
                <a:cs typeface="Times New Roman"/>
              </a:rPr>
              <a:t>B</a:t>
            </a:r>
            <a:r>
              <a:rPr dirty="0" sz="1200" spc="-10" i="1">
                <a:latin typeface="Times New Roman"/>
                <a:cs typeface="Times New Roman"/>
              </a:rPr>
              <a:t>	</a:t>
            </a:r>
            <a:r>
              <a:rPr dirty="0" sz="1200" spc="-5" i="1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480898" y="5112998"/>
            <a:ext cx="483870" cy="422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ct val="100000"/>
              </a:lnSpc>
            </a:pPr>
            <a:r>
              <a:rPr dirty="0" sz="1200" spc="-10" i="1" u="sng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  <a:p>
            <a:pPr algn="r" marR="11430">
              <a:lnSpc>
                <a:spcPct val="100000"/>
              </a:lnSpc>
              <a:spcBef>
                <a:spcPts val="350"/>
              </a:spcBef>
              <a:tabLst>
                <a:tab pos="360045" algn="l"/>
              </a:tabLst>
            </a:pPr>
            <a:r>
              <a:rPr dirty="0" sz="1200" spc="-10" i="1" u="sng">
                <a:latin typeface="Times New Roman"/>
                <a:cs typeface="Times New Roman"/>
              </a:rPr>
              <a:t>B</a:t>
            </a:r>
            <a:r>
              <a:rPr dirty="0" sz="1200" spc="-10" i="1">
                <a:latin typeface="Times New Roman"/>
                <a:cs typeface="Times New Roman"/>
              </a:rPr>
              <a:t>	</a:t>
            </a:r>
            <a:r>
              <a:rPr dirty="0" sz="1200" spc="-10" i="1" u="sng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1068324" y="6196584"/>
            <a:ext cx="92963" cy="0"/>
          </a:xfrm>
          <a:custGeom>
            <a:avLst/>
            <a:gdLst/>
            <a:ahLst/>
            <a:cxnLst/>
            <a:rect l="l" t="t" r="r" b="b"/>
            <a:pathLst>
              <a:path w="92963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1428750" y="6196584"/>
            <a:ext cx="92202" cy="0"/>
          </a:xfrm>
          <a:custGeom>
            <a:avLst/>
            <a:gdLst/>
            <a:ahLst/>
            <a:cxnLst/>
            <a:rect l="l" t="t" r="r" b="b"/>
            <a:pathLst>
              <a:path w="92202" h="0">
                <a:moveTo>
                  <a:pt x="0" y="0"/>
                </a:moveTo>
                <a:lnTo>
                  <a:pt x="92202" y="0"/>
                </a:lnTo>
              </a:path>
            </a:pathLst>
          </a:custGeom>
          <a:ln w="63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2863890" y="5825486"/>
            <a:ext cx="239395" cy="271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Times New Roman"/>
                <a:cs typeface="Times New Roman"/>
              </a:rPr>
              <a:t>12 </a:t>
            </a:r>
            <a:r>
              <a:rPr dirty="0" sz="700" spc="-90">
                <a:latin typeface="Times New Roman"/>
                <a:cs typeface="Times New Roman"/>
              </a:rPr>
              <a:t> </a:t>
            </a:r>
            <a:r>
              <a:rPr dirty="0" baseline="-25462" sz="1800" spc="-1192">
                <a:latin typeface="Meiryo"/>
                <a:cs typeface="Meiryo"/>
              </a:rPr>
              <a:t>⎟</a:t>
            </a:r>
            <a:r>
              <a:rPr dirty="0" baseline="-27777" sz="1800">
                <a:latin typeface="Times New Roman"/>
                <a:cs typeface="Times New Roman"/>
              </a:rPr>
              <a:t>.</a:t>
            </a:r>
            <a:endParaRPr baseline="-27777" sz="18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874026" y="6021285"/>
            <a:ext cx="653415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|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-10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|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baseline="-11574" sz="1800" spc="-1117">
                <a:latin typeface="Meiryo"/>
                <a:cs typeface="Meiryo"/>
              </a:rPr>
              <a:t>⎝</a:t>
            </a:r>
            <a:r>
              <a:rPr dirty="0" baseline="-11574" sz="1800" spc="-412">
                <a:latin typeface="Meiryo"/>
                <a:cs typeface="Meiryo"/>
              </a:rPr>
              <a:t> </a:t>
            </a:r>
            <a:r>
              <a:rPr dirty="0" baseline="2314" sz="1800" spc="-179">
                <a:latin typeface="Meiryo"/>
                <a:cs typeface="Meiryo"/>
              </a:rPr>
              <a:t>−</a:t>
            </a:r>
            <a:r>
              <a:rPr dirty="0" baseline="2314" sz="1800" spc="-120">
                <a:latin typeface="Meiryo"/>
                <a:cs typeface="Meiryo"/>
              </a:rPr>
              <a:t> </a:t>
            </a:r>
            <a:r>
              <a:rPr dirty="0" baseline="2314" sz="1800" spc="-67" i="1">
                <a:latin typeface="Times New Roman"/>
                <a:cs typeface="Times New Roman"/>
              </a:rPr>
              <a:t>A</a:t>
            </a:r>
            <a:r>
              <a:rPr dirty="0" baseline="-19841" sz="1050">
                <a:latin typeface="Times New Roman"/>
                <a:cs typeface="Times New Roman"/>
              </a:rPr>
              <a:t>21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521977" y="5804051"/>
            <a:ext cx="685165" cy="289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904" sz="1050">
                <a:latin typeface="Times New Roman"/>
                <a:cs typeface="Times New Roman"/>
              </a:rPr>
              <a:t>12 </a:t>
            </a:r>
            <a:r>
              <a:rPr dirty="0" baseline="-11904" sz="1050" spc="-75">
                <a:latin typeface="Times New Roman"/>
                <a:cs typeface="Times New Roman"/>
              </a:rPr>
              <a:t> </a:t>
            </a:r>
            <a:r>
              <a:rPr dirty="0" baseline="-34722" sz="1800" spc="-1117">
                <a:latin typeface="Meiryo"/>
                <a:cs typeface="Meiryo"/>
              </a:rPr>
              <a:t>⎟</a:t>
            </a:r>
            <a:r>
              <a:rPr dirty="0" baseline="-34722" sz="1800" spc="-157">
                <a:latin typeface="Meiryo"/>
                <a:cs typeface="Meiryo"/>
              </a:rPr>
              <a:t> </a:t>
            </a:r>
            <a:r>
              <a:rPr dirty="0" baseline="-34722" sz="1800" spc="-465">
                <a:latin typeface="Meiryo"/>
                <a:cs typeface="Meiryo"/>
              </a:rPr>
              <a:t>=</a:t>
            </a:r>
            <a:r>
              <a:rPr dirty="0" baseline="-34722" sz="1800" spc="-112">
                <a:latin typeface="Meiryo"/>
                <a:cs typeface="Meiryo"/>
              </a:rPr>
              <a:t> </a:t>
            </a:r>
            <a:r>
              <a:rPr dirty="0" sz="1200" u="sng">
                <a:latin typeface="Times New Roman"/>
                <a:cs typeface="Times New Roman"/>
              </a:rPr>
              <a:t> </a:t>
            </a:r>
            <a:r>
              <a:rPr dirty="0" sz="1200" spc="-1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Times New Roman"/>
                <a:cs typeface="Times New Roman"/>
              </a:rPr>
              <a:t>1</a:t>
            </a:r>
            <a:r>
              <a:rPr dirty="0" sz="1200" u="sng">
                <a:latin typeface="Times New Roman"/>
                <a:cs typeface="Times New Roman"/>
              </a:rPr>
              <a:t> </a:t>
            </a:r>
            <a:r>
              <a:rPr dirty="0" sz="1200" spc="-15" u="sng">
                <a:latin typeface="Times New Roman"/>
                <a:cs typeface="Times New Roman"/>
              </a:rPr>
              <a:t>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baseline="-34722" sz="1800" spc="-1117">
                <a:latin typeface="Meiryo"/>
                <a:cs typeface="Meiryo"/>
              </a:rPr>
              <a:t>⎜</a:t>
            </a:r>
            <a:endParaRPr baseline="-34722" sz="1800">
              <a:latin typeface="Meiryo"/>
              <a:cs typeface="Meiryo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732144" y="6056328"/>
            <a:ext cx="33909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1800" spc="-187" i="1">
                <a:latin typeface="Times New Roman"/>
                <a:cs typeface="Times New Roman"/>
              </a:rPr>
              <a:t>A</a:t>
            </a:r>
            <a:r>
              <a:rPr dirty="0" sz="700">
                <a:latin typeface="Times New Roman"/>
                <a:cs typeface="Times New Roman"/>
              </a:rPr>
              <a:t>11   </a:t>
            </a:r>
            <a:r>
              <a:rPr dirty="0" sz="700" spc="-2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352583" y="5888986"/>
            <a:ext cx="11493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Times New Roman"/>
                <a:cs typeface="Times New Roman"/>
              </a:rPr>
              <a:t>22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77227" y="6055407"/>
            <a:ext cx="75692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3390" algn="l"/>
              </a:tabLst>
            </a:pPr>
            <a:r>
              <a:rPr dirty="0" sz="1200" spc="-745">
                <a:latin typeface="Meiryo"/>
                <a:cs typeface="Meiryo"/>
              </a:rPr>
              <a:t>⎝</a:t>
            </a:r>
            <a:r>
              <a:rPr dirty="0" sz="1200" spc="-240">
                <a:latin typeface="Meiryo"/>
                <a:cs typeface="Meiryo"/>
              </a:rPr>
              <a:t> </a:t>
            </a:r>
            <a:r>
              <a:rPr dirty="0" baseline="13888" sz="1800" i="1">
                <a:latin typeface="Times New Roman"/>
                <a:cs typeface="Times New Roman"/>
              </a:rPr>
              <a:t>B</a:t>
            </a:r>
            <a:r>
              <a:rPr dirty="0" baseline="13888" sz="1800" spc="-284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21	</a:t>
            </a:r>
            <a:r>
              <a:rPr dirty="0" baseline="13888" sz="1800" i="1">
                <a:latin typeface="Times New Roman"/>
                <a:cs typeface="Times New Roman"/>
              </a:rPr>
              <a:t>B</a:t>
            </a:r>
            <a:r>
              <a:rPr dirty="0" baseline="13888" sz="1800" spc="-284" i="1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22 </a:t>
            </a:r>
            <a:r>
              <a:rPr dirty="0" sz="700" spc="-90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⎠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161527" y="5888272"/>
            <a:ext cx="11493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Times New Roman"/>
                <a:cs typeface="Times New Roman"/>
              </a:rPr>
              <a:t>11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659682" y="5798717"/>
            <a:ext cx="41148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629" sz="1800" spc="-179">
                <a:latin typeface="Meiryo"/>
                <a:cs typeface="Meiryo"/>
              </a:rPr>
              <a:t>−</a:t>
            </a:r>
            <a:r>
              <a:rPr dirty="0" baseline="4629" sz="1800" spc="-127">
                <a:latin typeface="Meiryo"/>
                <a:cs typeface="Meiryo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A  </a:t>
            </a:r>
            <a:r>
              <a:rPr dirty="0" baseline="4629" sz="1800" spc="-82" i="1">
                <a:latin typeface="Times New Roman"/>
                <a:cs typeface="Times New Roman"/>
              </a:rPr>
              <a:t> </a:t>
            </a: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122506" y="5798564"/>
            <a:ext cx="26098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⎛</a:t>
            </a:r>
            <a:r>
              <a:rPr dirty="0" sz="1200" spc="-745">
                <a:latin typeface="Meiryo"/>
                <a:cs typeface="Meiryo"/>
              </a:rPr>
              <a:t> </a:t>
            </a:r>
            <a:r>
              <a:rPr dirty="0" sz="1200" spc="-165">
                <a:latin typeface="Meiryo"/>
                <a:cs typeface="Meiryo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A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649349" y="5799331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⎞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977227" y="5897586"/>
            <a:ext cx="84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⎜</a:t>
            </a:r>
            <a:endParaRPr sz="1200">
              <a:latin typeface="Meiryo"/>
              <a:cs typeface="Meiryo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977227" y="5799178"/>
            <a:ext cx="204470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45">
                <a:latin typeface="Meiryo"/>
                <a:cs typeface="Meiryo"/>
              </a:rPr>
              <a:t>⎛</a:t>
            </a:r>
            <a:r>
              <a:rPr dirty="0" sz="1200" spc="-200">
                <a:latin typeface="Meiryo"/>
                <a:cs typeface="Meiryo"/>
              </a:rPr>
              <a:t> </a:t>
            </a:r>
            <a:r>
              <a:rPr dirty="0" baseline="4629" sz="1800" i="1" u="sng">
                <a:latin typeface="Times New Roman"/>
                <a:cs typeface="Times New Roman"/>
              </a:rPr>
              <a:t>B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422903" y="5787664"/>
            <a:ext cx="11938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 u="sng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416050" y="6817359"/>
            <a:ext cx="371475" cy="24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baseline="-7936" sz="2100" spc="-1305">
                <a:latin typeface="Meiryo"/>
                <a:cs typeface="Meiryo"/>
              </a:rPr>
              <a:t>⎜</a:t>
            </a:r>
            <a:endParaRPr baseline="-7936" sz="2100">
              <a:latin typeface="Meiryo"/>
              <a:cs typeface="Meiryo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425700" y="6677401"/>
            <a:ext cx="10223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692655" y="6984984"/>
            <a:ext cx="148844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9920" sz="2100" spc="-1305">
                <a:latin typeface="Meiryo"/>
                <a:cs typeface="Meiryo"/>
              </a:rPr>
              <a:t>⎝</a:t>
            </a:r>
            <a:r>
              <a:rPr dirty="0" baseline="-9920" sz="2100" spc="-532">
                <a:latin typeface="Meiryo"/>
                <a:cs typeface="Meiryo"/>
              </a:rPr>
              <a:t> </a:t>
            </a:r>
            <a:r>
              <a:rPr dirty="0" sz="1200" spc="-105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1.43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×</a:t>
            </a:r>
            <a:r>
              <a:rPr dirty="0" sz="1200" spc="-9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baseline="34391" sz="1575">
                <a:latin typeface="Times New Roman"/>
                <a:cs typeface="Times New Roman"/>
              </a:rPr>
              <a:t>3</a:t>
            </a:r>
            <a:r>
              <a:rPr dirty="0" baseline="34391" sz="1575" spc="60">
                <a:latin typeface="Times New Roman"/>
                <a:cs typeface="Times New Roman"/>
              </a:rPr>
              <a:t> </a:t>
            </a:r>
            <a:r>
              <a:rPr dirty="0" sz="1200" spc="-120">
                <a:latin typeface="Meiryo"/>
                <a:cs typeface="Meiryo"/>
              </a:rPr>
              <a:t>−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0.106j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435586" y="6944101"/>
            <a:ext cx="9906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105">
                <a:latin typeface="Meiryo"/>
                <a:cs typeface="Meiryo"/>
              </a:rPr>
              <a:t>−</a:t>
            </a:r>
            <a:endParaRPr sz="1050">
              <a:latin typeface="Meiryo"/>
              <a:cs typeface="Meiryo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368967" y="6677412"/>
            <a:ext cx="34036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10">
                <a:latin typeface="Meiryo"/>
                <a:cs typeface="Meiryo"/>
              </a:rPr>
              <a:t>−</a:t>
            </a:r>
            <a:r>
              <a:rPr dirty="0" sz="1200">
                <a:latin typeface="Times New Roman"/>
                <a:cs typeface="Times New Roman"/>
              </a:rPr>
              <a:t>700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254657" y="6984995"/>
            <a:ext cx="66357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10">
                <a:latin typeface="Meiryo"/>
                <a:cs typeface="Meiryo"/>
              </a:rPr>
              <a:t>+</a:t>
            </a:r>
            <a:r>
              <a:rPr dirty="0" sz="1200" spc="-100">
                <a:latin typeface="Meiryo"/>
                <a:cs typeface="Meiry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36.9j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baseline="-9920" sz="2100" spc="-1305">
                <a:latin typeface="Meiryo"/>
                <a:cs typeface="Meiryo"/>
              </a:rPr>
              <a:t>⎠</a:t>
            </a:r>
            <a:endParaRPr baseline="-9920" sz="2100">
              <a:latin typeface="Meiryo"/>
              <a:cs typeface="Meiryo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692655" y="6680196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⎛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823274" y="6680234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⎞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823208" y="6842501"/>
            <a:ext cx="9525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69">
                <a:latin typeface="Meiryo"/>
                <a:cs typeface="Meiryo"/>
              </a:rPr>
              <a:t>⎟</a:t>
            </a:r>
            <a:endParaRPr sz="1400">
              <a:latin typeface="Meiryo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Василий Новицкий</dc:creator>
  <cp:keywords>ТЭЦ; Теория линейных электрических цепей; сложный четырехполюсник; коэффициенты уравнений передачи сложного четырехполюсника</cp:keywords>
  <dc:subject> Определить коэффициенты А, В, С и D уравнений передачи сложного четырехполюсника, составленного из двух простых Кр № 2 Задача 1 Теория линейных электрических цепей железнодорожной автоматики, телемеханики и связи: задание на контрольные работы № 1 и 2 с методическими указаниями</dc:subject>
  <dc:title>Кр № 2 Задача 1 Определить коэффициенты А, В, С и D уравнений передачи сложного четырехполюсника, составленного из двух простых</dc:title>
  <dcterms:created xsi:type="dcterms:W3CDTF">2015-09-09T16:07:55Z</dcterms:created>
  <dcterms:modified xsi:type="dcterms:W3CDTF">2015-09-09T16:07:55Z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2007-07-04T00:00:00Z</vt:filetime>
  </property>
  <property fmtid="{D5CDD505-2E9C-101B-9397-08002B2CF9AE}" pid="3" name="LastSaved">
    <vt:filetime>2015-09-09T00:00:00Z</vt:filetime>
  </property>
</Properties>
</file>